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0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5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0B6E-27CD-4270-A932-1EDB78FAC4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3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969B-4369-448C-AC69-C174378CA7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1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F2C7-E825-4F0A-BA81-0AEA1FE9DE1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8111-8D26-439E-A527-0511509D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ananne.org/dart/randomwalk/web/randomwalk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Circuits 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46525" y="192089"/>
            <a:ext cx="226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Circuit Diagrams</a:t>
            </a:r>
          </a:p>
        </p:txBody>
      </p:sp>
      <p:pic>
        <p:nvPicPr>
          <p:cNvPr id="62469" name="Picture 5" descr="table_25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838200"/>
            <a:ext cx="53006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2" name="Picture 6" descr="Figure25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23" name="Text Box 7"/>
          <p:cNvSpPr txBox="1">
            <a:spLocks noChangeArrowheads="1"/>
          </p:cNvSpPr>
          <p:nvPr/>
        </p:nvSpPr>
        <p:spPr bwMode="auto">
          <a:xfrm>
            <a:off x="6477000" y="609600"/>
            <a:ext cx="324563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I = </a:t>
            </a:r>
            <a:r>
              <a:rPr lang="en-US" sz="2400" b="1">
                <a:solidFill>
                  <a:schemeClr val="bg2"/>
                </a:solidFill>
                <a:latin typeface="Bradley Hand ITC" pitchFamily="66" charset="0"/>
              </a:rPr>
              <a:t>E</a:t>
            </a:r>
            <a:r>
              <a:rPr lang="en-US">
                <a:solidFill>
                  <a:schemeClr val="bg2"/>
                </a:solidFill>
              </a:rPr>
              <a:t>/(R+r) = 2A</a:t>
            </a:r>
          </a:p>
          <a:p>
            <a:r>
              <a:rPr lang="en-US">
                <a:solidFill>
                  <a:schemeClr val="bg2"/>
                </a:solidFill>
              </a:rPr>
              <a:t>V</a:t>
            </a:r>
            <a:r>
              <a:rPr lang="en-US" baseline="-25000">
                <a:solidFill>
                  <a:schemeClr val="bg2"/>
                </a:solidFill>
              </a:rPr>
              <a:t>a’b’</a:t>
            </a:r>
            <a:r>
              <a:rPr lang="en-US">
                <a:solidFill>
                  <a:schemeClr val="bg2"/>
                </a:solidFill>
              </a:rPr>
              <a:t>= V</a:t>
            </a:r>
            <a:r>
              <a:rPr lang="en-US" baseline="-25000">
                <a:solidFill>
                  <a:schemeClr val="bg2"/>
                </a:solidFill>
              </a:rPr>
              <a:t>ab</a:t>
            </a:r>
            <a:r>
              <a:rPr lang="en-US">
                <a:solidFill>
                  <a:schemeClr val="bg2"/>
                </a:solidFill>
              </a:rPr>
              <a:t> = IR = </a:t>
            </a:r>
            <a:r>
              <a:rPr lang="en-US" sz="2400" b="1">
                <a:solidFill>
                  <a:schemeClr val="bg2"/>
                </a:solidFill>
                <a:latin typeface="Bradley Hand ITC" pitchFamily="66" charset="0"/>
              </a:rPr>
              <a:t>E</a:t>
            </a:r>
            <a:r>
              <a:rPr lang="en-US">
                <a:solidFill>
                  <a:schemeClr val="bg2"/>
                </a:solidFill>
              </a:rPr>
              <a:t>-Ir = 8V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(Ideal wires and am-meters have</a:t>
            </a:r>
          </a:p>
          <a:p>
            <a:r>
              <a:rPr lang="en-US">
                <a:solidFill>
                  <a:schemeClr val="bg2"/>
                </a:solidFill>
              </a:rPr>
              <a:t>Zero resistance)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No I through voltmeter </a:t>
            </a:r>
          </a:p>
          <a:p>
            <a:r>
              <a:rPr lang="en-US">
                <a:solidFill>
                  <a:schemeClr val="bg2"/>
                </a:solidFill>
              </a:rPr>
              <a:t>(infinite R) …</a:t>
            </a:r>
          </a:p>
          <a:p>
            <a:r>
              <a:rPr lang="en-US">
                <a:solidFill>
                  <a:schemeClr val="bg2"/>
                </a:solidFill>
              </a:rPr>
              <a:t>i.e. no current at all</a:t>
            </a:r>
          </a:p>
          <a:p>
            <a:r>
              <a:rPr lang="en-US">
                <a:solidFill>
                  <a:schemeClr val="bg2"/>
                </a:solidFill>
              </a:rPr>
              <a:t>V</a:t>
            </a:r>
            <a:r>
              <a:rPr lang="en-US" baseline="-25000">
                <a:solidFill>
                  <a:schemeClr val="bg2"/>
                </a:solidFill>
              </a:rPr>
              <a:t>a’b’</a:t>
            </a:r>
            <a:r>
              <a:rPr lang="en-US">
                <a:solidFill>
                  <a:schemeClr val="bg2"/>
                </a:solidFill>
              </a:rPr>
              <a:t> = IR = 0 = V</a:t>
            </a:r>
            <a:r>
              <a:rPr lang="en-US" baseline="-25000">
                <a:solidFill>
                  <a:schemeClr val="bg2"/>
                </a:solidFill>
              </a:rPr>
              <a:t>aa’</a:t>
            </a:r>
          </a:p>
          <a:p>
            <a:r>
              <a:rPr lang="en-US">
                <a:solidFill>
                  <a:schemeClr val="bg2"/>
                </a:solidFill>
              </a:rPr>
              <a:t>         V</a:t>
            </a:r>
            <a:r>
              <a:rPr lang="en-US" baseline="-25000">
                <a:solidFill>
                  <a:schemeClr val="bg2"/>
                </a:solidFill>
              </a:rPr>
              <a:t>bb’</a:t>
            </a:r>
            <a:r>
              <a:rPr lang="en-US">
                <a:solidFill>
                  <a:schemeClr val="bg2"/>
                </a:solidFill>
              </a:rPr>
              <a:t> = V</a:t>
            </a:r>
            <a:r>
              <a:rPr lang="en-US" baseline="-25000">
                <a:solidFill>
                  <a:schemeClr val="bg2"/>
                </a:solidFill>
              </a:rPr>
              <a:t>ab</a:t>
            </a:r>
          </a:p>
          <a:p>
            <a:r>
              <a:rPr lang="en-US">
                <a:solidFill>
                  <a:schemeClr val="bg2"/>
                </a:solidFill>
              </a:rPr>
              <a:t>     </a:t>
            </a:r>
          </a:p>
        </p:txBody>
      </p:sp>
      <p:sp>
        <p:nvSpPr>
          <p:cNvPr id="598024" name="Text Box 8"/>
          <p:cNvSpPr txBox="1">
            <a:spLocks noChangeArrowheads="1"/>
          </p:cNvSpPr>
          <p:nvPr/>
        </p:nvSpPr>
        <p:spPr bwMode="auto">
          <a:xfrm>
            <a:off x="2346326" y="5903913"/>
            <a:ext cx="516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Voltage is always measured in parallel, amps in series</a:t>
            </a:r>
          </a:p>
        </p:txBody>
      </p:sp>
    </p:spTree>
    <p:extLst>
      <p:ext uri="{BB962C8B-B14F-4D97-AF65-F5344CB8AC3E}">
        <p14:creationId xmlns:p14="http://schemas.microsoft.com/office/powerpoint/2010/main" val="10147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98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98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98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and Power in Circuits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3492" name="Picture 4" descr="eq_25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371600"/>
            <a:ext cx="62658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7" name="Picture 5" descr="eq_25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14600"/>
            <a:ext cx="42545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8" name="Picture 6" descr="Figure25_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9" name="Picture 7" descr="Figure25_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191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1524001" y="5789614"/>
            <a:ext cx="68993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Rate of conversion to electric energy: </a:t>
            </a:r>
            <a:r>
              <a:rPr lang="en-US" sz="2400">
                <a:latin typeface="Bradley Hand ITC" pitchFamily="66" charset="0"/>
              </a:rPr>
              <a:t>E</a:t>
            </a:r>
            <a:r>
              <a:rPr lang="en-US" sz="2000"/>
              <a:t>I, rate of dissipation I</a:t>
            </a:r>
            <a:r>
              <a:rPr lang="en-US" sz="2000" baseline="30000"/>
              <a:t>2</a:t>
            </a:r>
            <a:r>
              <a:rPr lang="en-US" sz="2000"/>
              <a:t>r – </a:t>
            </a:r>
          </a:p>
          <a:p>
            <a:r>
              <a:rPr lang="en-US" sz="2000"/>
              <a:t>difference = power output source</a:t>
            </a:r>
          </a:p>
        </p:txBody>
      </p:sp>
      <p:sp>
        <p:nvSpPr>
          <p:cNvPr id="622601" name="Text Box 9"/>
          <p:cNvSpPr txBox="1">
            <a:spLocks noChangeArrowheads="1"/>
          </p:cNvSpPr>
          <p:nvPr/>
        </p:nvSpPr>
        <p:spPr bwMode="auto">
          <a:xfrm>
            <a:off x="5334001" y="6156325"/>
            <a:ext cx="50095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When 2 sources are connected to simple loop:</a:t>
            </a:r>
          </a:p>
          <a:p>
            <a:r>
              <a:rPr lang="en-US" sz="2000">
                <a:solidFill>
                  <a:srgbClr val="006600"/>
                </a:solidFill>
              </a:rPr>
              <a:t>Larger emf delivers to smaller emf</a:t>
            </a:r>
          </a:p>
        </p:txBody>
      </p:sp>
    </p:spTree>
    <p:extLst>
      <p:ext uri="{BB962C8B-B14F-4D97-AF65-F5344CB8AC3E}">
        <p14:creationId xmlns:p14="http://schemas.microsoft.com/office/powerpoint/2010/main" val="34817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0.225 -0.31075 " pathEditMode="relative" ptsTypes="AA">
                                      <p:cBhvr>
                                        <p:cTn id="16" dur="20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22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5607E-7 L -0.22501 -0.32185 " pathEditMode="relative" ptsTypes="AA">
                                      <p:cBhvr>
                                        <p:cTn id="62" dur="20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62259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2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2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2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2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2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2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2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2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2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2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Combining Measuring Instruments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31812" name="Picture 4" descr="Figure26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13" name="Picture 5" descr="Figure26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19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14" name="Picture 6" descr="Figure26_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1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2651126" y="625475"/>
            <a:ext cx="26663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Task: </a:t>
            </a:r>
          </a:p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R</a:t>
            </a:r>
            <a:r>
              <a:rPr lang="en-US" baseline="-25000">
                <a:solidFill>
                  <a:srgbClr val="FF3300"/>
                </a:solidFill>
              </a:rPr>
              <a:t>eq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I and V across</a:t>
            </a:r>
          </a:p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/through each resistor!</a:t>
            </a:r>
          </a:p>
        </p:txBody>
      </p:sp>
      <p:pic>
        <p:nvPicPr>
          <p:cNvPr id="619526" name="Picture 6" descr="Figure26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5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0"/>
            <a:ext cx="32766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9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32836" name="Picture 4" descr="Figure26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2193925" y="701676"/>
            <a:ext cx="1529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Group task: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Find I</a:t>
            </a:r>
            <a:r>
              <a:rPr lang="en-US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and I</a:t>
            </a:r>
            <a:r>
              <a:rPr lang="en-US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</a:p>
        </p:txBody>
      </p:sp>
      <p:pic>
        <p:nvPicPr>
          <p:cNvPr id="67590" name="Picture 6" descr="26_Figure45-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39497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7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946525" y="1920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864350" y="636589"/>
            <a:ext cx="449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  <a:endParaRPr lang="en-US" baseline="-25000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    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346325" y="5903913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336925" y="369888"/>
            <a:ext cx="266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286000" y="35052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105400" y="59436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413125" y="168275"/>
            <a:ext cx="177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Kirchhoff’s Rules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133600" y="1030289"/>
            <a:ext cx="7059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A more general approach to analyze resistor networks</a:t>
            </a:r>
          </a:p>
          <a:p>
            <a:r>
              <a:rPr lang="en-US" sz="2400" b="1">
                <a:solidFill>
                  <a:schemeClr val="bg2"/>
                </a:solidFill>
              </a:rPr>
              <a:t>Is to look at them as loops and junctions:</a:t>
            </a:r>
          </a:p>
        </p:txBody>
      </p:sp>
      <p:pic>
        <p:nvPicPr>
          <p:cNvPr id="623628" name="Picture 12" descr="Figure26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9" name="Text Box 13"/>
          <p:cNvSpPr txBox="1">
            <a:spLocks noChangeArrowheads="1"/>
          </p:cNvSpPr>
          <p:nvPr/>
        </p:nvSpPr>
        <p:spPr bwMode="auto">
          <a:xfrm>
            <a:off x="7467600" y="1916114"/>
            <a:ext cx="28578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This method works even</a:t>
            </a:r>
          </a:p>
          <a:p>
            <a:r>
              <a:rPr lang="en-US" sz="2000" b="1" dirty="0">
                <a:solidFill>
                  <a:srgbClr val="006600"/>
                </a:solidFill>
              </a:rPr>
              <a:t>when our rules to reduce</a:t>
            </a:r>
          </a:p>
          <a:p>
            <a:r>
              <a:rPr lang="en-US" sz="2000" b="1" dirty="0">
                <a:solidFill>
                  <a:srgbClr val="006600"/>
                </a:solidFill>
              </a:rPr>
              <a:t>a circuit to its </a:t>
            </a:r>
            <a:r>
              <a:rPr lang="en-US" sz="2000" b="1" dirty="0" err="1">
                <a:solidFill>
                  <a:srgbClr val="006600"/>
                </a:solidFill>
              </a:rPr>
              <a:t>R</a:t>
            </a:r>
            <a:r>
              <a:rPr lang="en-US" sz="2000" b="1" baseline="-25000" dirty="0" err="1">
                <a:solidFill>
                  <a:srgbClr val="006600"/>
                </a:solidFill>
              </a:rPr>
              <a:t>eq</a:t>
            </a:r>
            <a:endParaRPr lang="en-US" sz="2000" b="1" baseline="-25000" dirty="0">
              <a:solidFill>
                <a:srgbClr val="006600"/>
              </a:solidFill>
            </a:endParaRPr>
          </a:p>
          <a:p>
            <a:r>
              <a:rPr lang="en-US" sz="2000" b="1" dirty="0">
                <a:solidFill>
                  <a:srgbClr val="006600"/>
                </a:solidFill>
              </a:rPr>
              <a:t>fails.</a:t>
            </a:r>
          </a:p>
        </p:txBody>
      </p:sp>
      <p:pic>
        <p:nvPicPr>
          <p:cNvPr id="623630" name="Picture 14" descr="eq_26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638800"/>
            <a:ext cx="4724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631" name="Picture 15" descr="eq_26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6172200"/>
            <a:ext cx="4800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4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3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3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803525" y="568326"/>
            <a:ext cx="253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 </a:t>
            </a:r>
            <a:endParaRPr lang="en-US" sz="2400" b="1">
              <a:solidFill>
                <a:schemeClr val="accent1"/>
              </a:solidFill>
              <a:latin typeface="Symbol" pitchFamily="18" charset="2"/>
            </a:endParaRPr>
          </a:p>
          <a:p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336926" y="5443538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>
              <a:solidFill>
                <a:schemeClr val="bg1"/>
              </a:solidFill>
              <a:latin typeface="Symbol" pitchFamily="18" charset="2"/>
            </a:endParaRPr>
          </a:p>
        </p:txBody>
      </p:sp>
      <p:pic>
        <p:nvPicPr>
          <p:cNvPr id="69638" name="Picture 6" descr="Figure26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889126" y="798513"/>
            <a:ext cx="2063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‘Charging a battery’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7315200" y="950913"/>
            <a:ext cx="1835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Circuit with more</a:t>
            </a:r>
          </a:p>
          <a:p>
            <a:r>
              <a:rPr lang="en-US">
                <a:solidFill>
                  <a:schemeClr val="bg2"/>
                </a:solidFill>
              </a:rPr>
              <a:t>than one loop!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Apply both rules.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Junction rule,</a:t>
            </a:r>
          </a:p>
          <a:p>
            <a:r>
              <a:rPr lang="en-US">
                <a:solidFill>
                  <a:schemeClr val="bg2"/>
                </a:solidFill>
              </a:rPr>
              <a:t>point a:</a:t>
            </a:r>
          </a:p>
          <a:p>
            <a:r>
              <a:rPr lang="en-US">
                <a:solidFill>
                  <a:schemeClr val="bg2"/>
                </a:solidFill>
              </a:rPr>
              <a:t>-I + 1A + 2A =0</a:t>
            </a: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chemeClr val="bg2"/>
                </a:solidFill>
                <a:sym typeface="Wingdings" pitchFamily="2" charset="2"/>
              </a:rPr>
              <a:t>I = 3A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</a:rPr>
              <a:t>[Similarly point b: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</a:rPr>
              <a:t>I – 1A – 2A = 0]</a:t>
            </a:r>
          </a:p>
        </p:txBody>
      </p:sp>
      <p:sp>
        <p:nvSpPr>
          <p:cNvPr id="624649" name="Text Box 9"/>
          <p:cNvSpPr txBox="1">
            <a:spLocks noChangeArrowheads="1"/>
          </p:cNvSpPr>
          <p:nvPr/>
        </p:nvSpPr>
        <p:spPr bwMode="auto">
          <a:xfrm>
            <a:off x="1812926" y="2855913"/>
            <a:ext cx="647010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99"/>
                </a:solidFill>
              </a:rPr>
              <a:t>Loop rule: 3 loops</a:t>
            </a:r>
          </a:p>
          <a:p>
            <a:r>
              <a:rPr lang="en-US">
                <a:solidFill>
                  <a:srgbClr val="006699"/>
                </a:solidFill>
              </a:rPr>
              <a:t>to choose from</a:t>
            </a:r>
          </a:p>
          <a:p>
            <a:endParaRPr lang="en-US">
              <a:solidFill>
                <a:srgbClr val="006699"/>
              </a:solidFill>
            </a:endParaRPr>
          </a:p>
          <a:p>
            <a:r>
              <a:rPr lang="en-US">
                <a:solidFill>
                  <a:srgbClr val="006699"/>
                </a:solidFill>
              </a:rPr>
              <a:t>‘1’:</a:t>
            </a:r>
            <a:r>
              <a:rPr lang="en-US">
                <a:solidFill>
                  <a:schemeClr val="bg2"/>
                </a:solidFill>
              </a:rPr>
              <a:t> decide direction</a:t>
            </a:r>
          </a:p>
          <a:p>
            <a:r>
              <a:rPr lang="en-US">
                <a:solidFill>
                  <a:schemeClr val="bg2"/>
                </a:solidFill>
              </a:rPr>
              <a:t>in loop – clockwise</a:t>
            </a:r>
          </a:p>
          <a:p>
            <a:r>
              <a:rPr lang="en-US">
                <a:solidFill>
                  <a:schemeClr val="bg2"/>
                </a:solidFill>
              </a:rPr>
              <a:t>(sets signs!)</a:t>
            </a:r>
          </a:p>
          <a:p>
            <a:r>
              <a:rPr lang="en-US">
                <a:solidFill>
                  <a:srgbClr val="006699"/>
                </a:solidFill>
              </a:rPr>
              <a:t>12V – 3A r </a:t>
            </a:r>
          </a:p>
          <a:p>
            <a:r>
              <a:rPr lang="en-US">
                <a:solidFill>
                  <a:srgbClr val="006699"/>
                </a:solidFill>
              </a:rPr>
              <a:t>    – 2A 3</a:t>
            </a:r>
            <a:r>
              <a:rPr lang="en-US">
                <a:solidFill>
                  <a:srgbClr val="006699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006699"/>
                </a:solidFill>
              </a:rPr>
              <a:t> = 0</a:t>
            </a: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chemeClr val="bg1"/>
                </a:solidFill>
                <a:sym typeface="Wingdings" pitchFamily="2" charset="2"/>
              </a:rPr>
              <a:t>r = 2</a:t>
            </a:r>
            <a:r>
              <a:rPr lang="en-US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W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Find </a:t>
            </a:r>
            <a:r>
              <a:rPr lang="en-US" sz="2400" b="1">
                <a:solidFill>
                  <a:schemeClr val="bg1"/>
                </a:solidFill>
                <a:latin typeface="Bradley Hand ITC" pitchFamily="66" charset="0"/>
              </a:rPr>
              <a:t>E</a:t>
            </a:r>
            <a:r>
              <a:rPr lang="en-US">
                <a:solidFill>
                  <a:schemeClr val="bg1"/>
                </a:solidFill>
              </a:rPr>
              <a:t> from loop 2: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</a:rPr>
              <a:t>Lets do the loop counterclockwise:  </a:t>
            </a:r>
            <a:r>
              <a:rPr lang="en-US" sz="2400" b="1">
                <a:solidFill>
                  <a:schemeClr val="bg2"/>
                </a:solidFill>
                <a:latin typeface="Bradley Hand ITC" pitchFamily="66" charset="0"/>
              </a:rPr>
              <a:t>E</a:t>
            </a:r>
            <a:r>
              <a:rPr lang="en-US">
                <a:solidFill>
                  <a:schemeClr val="bg2"/>
                </a:solidFill>
              </a:rPr>
              <a:t> -1A1</a:t>
            </a:r>
            <a:r>
              <a:rPr lang="en-US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chemeClr val="bg2"/>
                </a:solidFill>
              </a:rPr>
              <a:t> +2A3</a:t>
            </a:r>
            <a:r>
              <a:rPr lang="en-US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chemeClr val="bg2"/>
                </a:solidFill>
              </a:rPr>
              <a:t> =0 </a:t>
            </a:r>
            <a:r>
              <a:rPr lang="en-US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sz="2400" b="1">
                <a:solidFill>
                  <a:schemeClr val="bg2"/>
                </a:solidFill>
                <a:latin typeface="Bradley Hand ITC" pitchFamily="66" charset="0"/>
                <a:sym typeface="Wingdings" pitchFamily="2" charset="2"/>
              </a:rPr>
              <a:t>E</a:t>
            </a:r>
            <a:r>
              <a:rPr lang="en-US">
                <a:solidFill>
                  <a:schemeClr val="bg2"/>
                </a:solidFill>
                <a:sym typeface="Wingdings" pitchFamily="2" charset="2"/>
              </a:rPr>
              <a:t> = -5V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6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46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6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108325" y="3694113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955925" y="265113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70664" name="Picture 8" descr="Figure26_12_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"/>
            <a:ext cx="5943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Rectangle 10"/>
          <p:cNvSpPr>
            <a:spLocks noChangeArrowheads="1"/>
          </p:cNvSpPr>
          <p:nvPr/>
        </p:nvSpPr>
        <p:spPr bwMode="auto">
          <a:xfrm>
            <a:off x="3871913" y="38862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  <a:endParaRPr lang="en-US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625675" name="Rectangle 11"/>
          <p:cNvSpPr>
            <a:spLocks noChangeArrowheads="1"/>
          </p:cNvSpPr>
          <p:nvPr/>
        </p:nvSpPr>
        <p:spPr bwMode="auto">
          <a:xfrm>
            <a:off x="1524000" y="2743200"/>
            <a:ext cx="4572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5 currents</a:t>
            </a:r>
          </a:p>
          <a:p>
            <a:r>
              <a:rPr lang="en-US" dirty="0"/>
              <a:t>Use junction rule</a:t>
            </a:r>
          </a:p>
          <a:p>
            <a:r>
              <a:rPr lang="en-US" dirty="0"/>
              <a:t>at a, b and c</a:t>
            </a:r>
          </a:p>
          <a:p>
            <a:r>
              <a:rPr lang="en-US" dirty="0">
                <a:sym typeface="Wingdings" pitchFamily="2" charset="2"/>
              </a:rPr>
              <a:t>3 unknown currents</a:t>
            </a:r>
          </a:p>
          <a:p>
            <a:r>
              <a:rPr lang="en-US" dirty="0">
                <a:sym typeface="Wingdings" pitchFamily="2" charset="2"/>
              </a:rPr>
              <a:t>Need 3 </a:t>
            </a:r>
            <a:r>
              <a:rPr lang="en-US" dirty="0" err="1">
                <a:sym typeface="Wingdings" pitchFamily="2" charset="2"/>
              </a:rPr>
              <a:t>eqn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Loop rule to 3 loops:</a:t>
            </a:r>
          </a:p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cad-source</a:t>
            </a:r>
          </a:p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   </a:t>
            </a:r>
            <a:r>
              <a:rPr lang="en-US" dirty="0" err="1">
                <a:solidFill>
                  <a:srgbClr val="006600"/>
                </a:solidFill>
                <a:sym typeface="Wingdings" pitchFamily="2" charset="2"/>
              </a:rPr>
              <a:t>cbd</a:t>
            </a:r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-source</a:t>
            </a:r>
          </a:p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      cab</a:t>
            </a:r>
          </a:p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(3 </a:t>
            </a:r>
            <a:r>
              <a:rPr lang="en-US" dirty="0" err="1">
                <a:solidFill>
                  <a:srgbClr val="006600"/>
                </a:solidFill>
                <a:sym typeface="Wingdings" pitchFamily="2" charset="2"/>
              </a:rPr>
              <a:t>bec.of</a:t>
            </a:r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6600"/>
                </a:solidFill>
                <a:sym typeface="Wingdings" pitchFamily="2" charset="2"/>
              </a:rPr>
              <a:t>no.unknowns</a:t>
            </a:r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)</a:t>
            </a:r>
          </a:p>
          <a:p>
            <a:r>
              <a:rPr lang="en-US" dirty="0">
                <a:solidFill>
                  <a:schemeClr val="bg2"/>
                </a:solidFill>
              </a:rPr>
              <a:t>13V -I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R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-(I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-I</a:t>
            </a:r>
            <a:r>
              <a:rPr lang="en-US" baseline="-25000" dirty="0">
                <a:solidFill>
                  <a:schemeClr val="bg2"/>
                </a:solidFill>
              </a:rPr>
              <a:t>3</a:t>
            </a:r>
            <a:r>
              <a:rPr lang="en-US" dirty="0">
                <a:solidFill>
                  <a:schemeClr val="bg2"/>
                </a:solidFill>
              </a:rPr>
              <a:t>)R</a:t>
            </a:r>
            <a:r>
              <a:rPr lang="en-US" baseline="-25000" dirty="0">
                <a:solidFill>
                  <a:schemeClr val="bg2"/>
                </a:solidFill>
              </a:rPr>
              <a:t>4</a:t>
            </a:r>
            <a:r>
              <a:rPr lang="en-US" dirty="0">
                <a:solidFill>
                  <a:schemeClr val="bg2"/>
                </a:solidFill>
              </a:rPr>
              <a:t> =0</a:t>
            </a:r>
          </a:p>
          <a:p>
            <a:r>
              <a:rPr lang="en-US" dirty="0">
                <a:solidFill>
                  <a:schemeClr val="bg2"/>
                </a:solidFill>
              </a:rPr>
              <a:t>-I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R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-(I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+I</a:t>
            </a:r>
            <a:r>
              <a:rPr lang="en-US" baseline="-25000" dirty="0">
                <a:solidFill>
                  <a:schemeClr val="bg2"/>
                </a:solidFill>
              </a:rPr>
              <a:t>3</a:t>
            </a:r>
            <a:r>
              <a:rPr lang="en-US" dirty="0">
                <a:solidFill>
                  <a:schemeClr val="bg2"/>
                </a:solidFill>
              </a:rPr>
              <a:t>)R</a:t>
            </a:r>
            <a:r>
              <a:rPr lang="en-US" baseline="-25000" dirty="0">
                <a:solidFill>
                  <a:schemeClr val="bg2"/>
                </a:solidFill>
              </a:rPr>
              <a:t>5</a:t>
            </a:r>
            <a:r>
              <a:rPr lang="en-US" dirty="0">
                <a:solidFill>
                  <a:schemeClr val="bg2"/>
                </a:solidFill>
              </a:rPr>
              <a:t>+13V=0</a:t>
            </a:r>
          </a:p>
          <a:p>
            <a:r>
              <a:rPr lang="en-US" dirty="0">
                <a:solidFill>
                  <a:schemeClr val="bg2"/>
                </a:solidFill>
              </a:rPr>
              <a:t>-I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R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-I</a:t>
            </a:r>
            <a:r>
              <a:rPr lang="en-US" baseline="-25000" dirty="0">
                <a:solidFill>
                  <a:schemeClr val="bg2"/>
                </a:solidFill>
              </a:rPr>
              <a:t>3</a:t>
            </a:r>
            <a:r>
              <a:rPr lang="en-US" dirty="0">
                <a:solidFill>
                  <a:schemeClr val="bg2"/>
                </a:solidFill>
              </a:rPr>
              <a:t>R</a:t>
            </a:r>
            <a:r>
              <a:rPr lang="en-US" baseline="-25000" dirty="0">
                <a:solidFill>
                  <a:schemeClr val="bg2"/>
                </a:solidFill>
              </a:rPr>
              <a:t>3</a:t>
            </a:r>
            <a:r>
              <a:rPr lang="en-US" dirty="0">
                <a:solidFill>
                  <a:schemeClr val="bg2"/>
                </a:solidFill>
              </a:rPr>
              <a:t>+I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R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    =0</a:t>
            </a:r>
          </a:p>
        </p:txBody>
      </p:sp>
      <p:sp>
        <p:nvSpPr>
          <p:cNvPr id="625676" name="Rectangle 12"/>
          <p:cNvSpPr>
            <a:spLocks noChangeArrowheads="1"/>
          </p:cNvSpPr>
          <p:nvPr/>
        </p:nvSpPr>
        <p:spPr bwMode="auto">
          <a:xfrm>
            <a:off x="5257800" y="4876800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Let’s set R</a:t>
            </a:r>
            <a:r>
              <a:rPr lang="en-US" baseline="-25000" dirty="0"/>
              <a:t>1</a:t>
            </a:r>
            <a:r>
              <a:rPr lang="en-US" dirty="0"/>
              <a:t>=R</a:t>
            </a:r>
            <a:r>
              <a:rPr lang="en-US" baseline="-25000" dirty="0"/>
              <a:t>3</a:t>
            </a:r>
            <a:r>
              <a:rPr lang="en-US" dirty="0"/>
              <a:t>=R</a:t>
            </a:r>
            <a:r>
              <a:rPr lang="en-US" baseline="-25000" dirty="0"/>
              <a:t>4</a:t>
            </a:r>
            <a:r>
              <a:rPr lang="en-US" dirty="0"/>
              <a:t>=1</a:t>
            </a:r>
            <a:r>
              <a:rPr lang="en-US" dirty="0">
                <a:latin typeface="Symbol" pitchFamily="18" charset="2"/>
              </a:rPr>
              <a:t>W</a:t>
            </a:r>
          </a:p>
          <a:p>
            <a:r>
              <a:rPr lang="en-US" dirty="0"/>
              <a:t>And R</a:t>
            </a:r>
            <a:r>
              <a:rPr lang="en-US" baseline="-25000" dirty="0"/>
              <a:t>2</a:t>
            </a:r>
            <a:r>
              <a:rPr lang="en-US" dirty="0"/>
              <a:t>=R</a:t>
            </a:r>
            <a:r>
              <a:rPr lang="en-US" baseline="-25000" dirty="0"/>
              <a:t>5</a:t>
            </a:r>
            <a:r>
              <a:rPr lang="en-US" dirty="0"/>
              <a:t>=2</a:t>
            </a:r>
            <a:r>
              <a:rPr lang="en-US" dirty="0">
                <a:latin typeface="Symbol" pitchFamily="18" charset="2"/>
              </a:rPr>
              <a:t>W</a:t>
            </a:r>
          </a:p>
          <a:p>
            <a:r>
              <a:rPr lang="en-US" dirty="0">
                <a:solidFill>
                  <a:srgbClr val="000099"/>
                </a:solidFill>
              </a:rPr>
              <a:t>Solve for one I and </a:t>
            </a:r>
          </a:p>
          <a:p>
            <a:r>
              <a:rPr lang="en-US" dirty="0">
                <a:solidFill>
                  <a:srgbClr val="000099"/>
                </a:solidFill>
              </a:rPr>
              <a:t>substitute in other </a:t>
            </a:r>
            <a:r>
              <a:rPr lang="en-US" dirty="0" err="1">
                <a:solidFill>
                  <a:srgbClr val="000099"/>
                </a:solidFill>
              </a:rPr>
              <a:t>eqn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(use easiest)</a:t>
            </a:r>
          </a:p>
          <a:p>
            <a:r>
              <a:rPr lang="en-US" dirty="0">
                <a:solidFill>
                  <a:srgbClr val="000099"/>
                </a:solidFill>
              </a:rPr>
              <a:t>I</a:t>
            </a:r>
            <a:r>
              <a:rPr lang="en-US" baseline="-25000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= ½ (I</a:t>
            </a:r>
            <a:r>
              <a:rPr lang="en-US" baseline="-25000" dirty="0">
                <a:solidFill>
                  <a:srgbClr val="000099"/>
                </a:solidFill>
              </a:rPr>
              <a:t>1</a:t>
            </a:r>
            <a:r>
              <a:rPr lang="en-US" dirty="0">
                <a:solidFill>
                  <a:srgbClr val="000099"/>
                </a:solidFill>
              </a:rPr>
              <a:t>+I</a:t>
            </a:r>
            <a:r>
              <a:rPr lang="en-US" baseline="-25000" dirty="0">
                <a:solidFill>
                  <a:srgbClr val="000099"/>
                </a:solidFill>
              </a:rPr>
              <a:t>3</a:t>
            </a:r>
            <a:r>
              <a:rPr lang="en-US" dirty="0">
                <a:solidFill>
                  <a:srgbClr val="000099"/>
                </a:solidFill>
              </a:rPr>
              <a:t>)</a:t>
            </a:r>
          </a:p>
          <a:p>
            <a:r>
              <a:rPr lang="en-US" dirty="0">
                <a:solidFill>
                  <a:schemeClr val="hlink"/>
                </a:solidFill>
              </a:rPr>
              <a:t> </a:t>
            </a:r>
            <a:endParaRPr lang="en-US" dirty="0">
              <a:solidFill>
                <a:schemeClr val="hlink"/>
              </a:solidFill>
              <a:latin typeface="Symbol" pitchFamily="18" charset="2"/>
            </a:endParaRPr>
          </a:p>
        </p:txBody>
      </p:sp>
      <p:sp>
        <p:nvSpPr>
          <p:cNvPr id="625677" name="Rectangle 13"/>
          <p:cNvSpPr>
            <a:spLocks noChangeArrowheads="1"/>
          </p:cNvSpPr>
          <p:nvPr/>
        </p:nvSpPr>
        <p:spPr bwMode="auto">
          <a:xfrm>
            <a:off x="4800601" y="228600"/>
            <a:ext cx="3786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50D1A"/>
                </a:solidFill>
              </a:rPr>
              <a:t>Group task: Find values of I1,I2,and I3!</a:t>
            </a:r>
          </a:p>
        </p:txBody>
      </p:sp>
      <p:sp>
        <p:nvSpPr>
          <p:cNvPr id="625678" name="Rectangle 14"/>
          <p:cNvSpPr>
            <a:spLocks noChangeArrowheads="1"/>
          </p:cNvSpPr>
          <p:nvPr/>
        </p:nvSpPr>
        <p:spPr bwMode="auto">
          <a:xfrm>
            <a:off x="7315200" y="6248400"/>
            <a:ext cx="2565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50D1A"/>
                </a:solidFill>
              </a:rPr>
              <a:t>I</a:t>
            </a:r>
            <a:r>
              <a:rPr lang="en-US" baseline="-25000">
                <a:solidFill>
                  <a:srgbClr val="C50D1A"/>
                </a:solidFill>
              </a:rPr>
              <a:t>1</a:t>
            </a:r>
            <a:r>
              <a:rPr lang="en-US">
                <a:solidFill>
                  <a:srgbClr val="C50D1A"/>
                </a:solidFill>
              </a:rPr>
              <a:t> = 6.5A, I</a:t>
            </a:r>
            <a:r>
              <a:rPr lang="en-US" baseline="-25000">
                <a:solidFill>
                  <a:srgbClr val="C50D1A"/>
                </a:solidFill>
              </a:rPr>
              <a:t>2</a:t>
            </a:r>
            <a:r>
              <a:rPr lang="en-US">
                <a:solidFill>
                  <a:srgbClr val="C50D1A"/>
                </a:solidFill>
              </a:rPr>
              <a:t> = 3.25A, I</a:t>
            </a:r>
            <a:r>
              <a:rPr lang="en-US" baseline="-25000">
                <a:solidFill>
                  <a:srgbClr val="C50D1A"/>
                </a:solidFill>
              </a:rPr>
              <a:t>3</a:t>
            </a:r>
            <a:r>
              <a:rPr lang="en-US">
                <a:solidFill>
                  <a:srgbClr val="C50D1A"/>
                </a:solidFill>
              </a:rPr>
              <a:t> = 0</a:t>
            </a:r>
          </a:p>
        </p:txBody>
      </p:sp>
      <p:pic>
        <p:nvPicPr>
          <p:cNvPr id="62567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7150"/>
            <a:ext cx="5943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60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25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2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2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2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51325" y="320675"/>
            <a:ext cx="133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Capacitance</a:t>
            </a:r>
          </a:p>
        </p:txBody>
      </p:sp>
      <p:pic>
        <p:nvPicPr>
          <p:cNvPr id="39941" name="Picture 5" descr="Figure24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0" name="Picture 6" descr="eq_2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676401"/>
            <a:ext cx="38465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1752601" y="2514600"/>
            <a:ext cx="26395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1F1876"/>
                </a:solidFill>
              </a:rPr>
              <a:t>E ~ /Q/  </a:t>
            </a:r>
            <a:r>
              <a:rPr lang="en-US">
                <a:solidFill>
                  <a:srgbClr val="1F1876"/>
                </a:solidFill>
                <a:sym typeface="Wingdings" pitchFamily="2" charset="2"/>
              </a:rPr>
              <a:t> V</a:t>
            </a:r>
            <a:r>
              <a:rPr lang="en-US" baseline="-25000">
                <a:solidFill>
                  <a:srgbClr val="1F1876"/>
                </a:solidFill>
                <a:sym typeface="Wingdings" pitchFamily="2" charset="2"/>
              </a:rPr>
              <a:t>ab</a:t>
            </a:r>
            <a:r>
              <a:rPr lang="en-US">
                <a:solidFill>
                  <a:srgbClr val="1F1876"/>
                </a:solidFill>
                <a:sym typeface="Wingdings" pitchFamily="2" charset="2"/>
              </a:rPr>
              <a:t> ~ /Q/</a:t>
            </a:r>
          </a:p>
          <a:p>
            <a:r>
              <a:rPr lang="en-US">
                <a:solidFill>
                  <a:srgbClr val="1F1876"/>
                </a:solidFill>
              </a:rPr>
              <a:t>Double Q:</a:t>
            </a:r>
          </a:p>
          <a:p>
            <a:r>
              <a:rPr lang="en-US">
                <a:solidFill>
                  <a:srgbClr val="0066FF"/>
                </a:solidFill>
              </a:rPr>
              <a:t>Charge density, E, V</a:t>
            </a:r>
            <a:r>
              <a:rPr lang="en-US" baseline="-25000">
                <a:solidFill>
                  <a:srgbClr val="0066FF"/>
                </a:solidFill>
              </a:rPr>
              <a:t>ab</a:t>
            </a:r>
          </a:p>
          <a:p>
            <a:r>
              <a:rPr lang="en-US">
                <a:solidFill>
                  <a:srgbClr val="0066FF"/>
                </a:solidFill>
              </a:rPr>
              <a:t>double too</a:t>
            </a:r>
          </a:p>
          <a:p>
            <a:r>
              <a:rPr lang="en-US">
                <a:solidFill>
                  <a:srgbClr val="1F1876"/>
                </a:solidFill>
              </a:rPr>
              <a:t>But ratio Q/V</a:t>
            </a:r>
            <a:r>
              <a:rPr lang="en-US" baseline="-25000">
                <a:solidFill>
                  <a:srgbClr val="1F1876"/>
                </a:solidFill>
              </a:rPr>
              <a:t>ab</a:t>
            </a:r>
            <a:r>
              <a:rPr lang="en-US">
                <a:solidFill>
                  <a:srgbClr val="1F1876"/>
                </a:solidFill>
              </a:rPr>
              <a:t> is constant</a:t>
            </a:r>
          </a:p>
        </p:txBody>
      </p:sp>
      <p:sp>
        <p:nvSpPr>
          <p:cNvPr id="574472" name="Text Box 8"/>
          <p:cNvSpPr txBox="1">
            <a:spLocks noChangeArrowheads="1"/>
          </p:cNvSpPr>
          <p:nvPr/>
        </p:nvSpPr>
        <p:spPr bwMode="auto">
          <a:xfrm>
            <a:off x="2193926" y="5675314"/>
            <a:ext cx="71297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Capacitance is measure of ability of a capacitor to store energy!</a:t>
            </a:r>
          </a:p>
          <a:p>
            <a:r>
              <a:rPr lang="en-US">
                <a:solidFill>
                  <a:srgbClr val="0066FF"/>
                </a:solidFill>
              </a:rPr>
              <a:t>(because higher C = higher Q per V</a:t>
            </a:r>
            <a:r>
              <a:rPr lang="en-US" baseline="-25000">
                <a:solidFill>
                  <a:srgbClr val="0066FF"/>
                </a:solidFill>
              </a:rPr>
              <a:t>ab</a:t>
            </a:r>
            <a:r>
              <a:rPr lang="en-US">
                <a:solidFill>
                  <a:srgbClr val="0066FF"/>
                </a:solidFill>
              </a:rPr>
              <a:t> = higher energy</a:t>
            </a:r>
          </a:p>
          <a:p>
            <a:r>
              <a:rPr lang="en-US">
                <a:solidFill>
                  <a:srgbClr val="996600"/>
                </a:solidFill>
              </a:rPr>
              <a:t>Value of C depends on geometry (distance plates, size plates, and material</a:t>
            </a:r>
          </a:p>
          <a:p>
            <a:r>
              <a:rPr lang="en-US">
                <a:solidFill>
                  <a:srgbClr val="996600"/>
                </a:solidFill>
              </a:rPr>
              <a:t>property of plate material)</a:t>
            </a:r>
          </a:p>
        </p:txBody>
      </p:sp>
    </p:spTree>
    <p:extLst>
      <p:ext uri="{BB962C8B-B14F-4D97-AF65-F5344CB8AC3E}">
        <p14:creationId xmlns:p14="http://schemas.microsoft.com/office/powerpoint/2010/main" val="38784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4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4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66125" y="1331913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8A500"/>
                </a:solidFill>
              </a:rPr>
              <a:t> </a:t>
            </a:r>
          </a:p>
        </p:txBody>
      </p:sp>
      <p:pic>
        <p:nvPicPr>
          <p:cNvPr id="575493" name="Picture 5" descr="eq_24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3276600"/>
            <a:ext cx="43799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870325" y="268289"/>
            <a:ext cx="223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3300"/>
                </a:solidFill>
              </a:rPr>
              <a:t>Plate Capacitors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2498725" y="922338"/>
            <a:ext cx="49813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E = </a:t>
            </a:r>
            <a:r>
              <a:rPr lang="en-US" sz="2000" b="1" dirty="0">
                <a:solidFill>
                  <a:srgbClr val="009900"/>
                </a:solidFill>
                <a:latin typeface="Symbol" pitchFamily="18" charset="2"/>
              </a:rPr>
              <a:t>s/e</a:t>
            </a:r>
            <a:r>
              <a:rPr lang="en-US" sz="2000" b="1" baseline="-25000" dirty="0">
                <a:solidFill>
                  <a:srgbClr val="009900"/>
                </a:solidFill>
              </a:rPr>
              <a:t>0</a:t>
            </a:r>
          </a:p>
          <a:p>
            <a:r>
              <a:rPr lang="en-US" sz="2000" b="1" dirty="0">
                <a:solidFill>
                  <a:srgbClr val="009900"/>
                </a:solidFill>
              </a:rPr>
              <a:t>   = Q/A</a:t>
            </a:r>
            <a:r>
              <a:rPr lang="en-US" sz="2000" b="1" dirty="0">
                <a:solidFill>
                  <a:srgbClr val="009900"/>
                </a:solidFill>
                <a:latin typeface="Symbol" pitchFamily="18" charset="2"/>
              </a:rPr>
              <a:t>e</a:t>
            </a:r>
            <a:r>
              <a:rPr lang="en-US" sz="2000" b="1" baseline="-25000" dirty="0">
                <a:solidFill>
                  <a:srgbClr val="009900"/>
                </a:solidFill>
              </a:rPr>
              <a:t>0</a:t>
            </a:r>
          </a:p>
          <a:p>
            <a:endParaRPr lang="en-US" sz="2000" b="1" dirty="0">
              <a:solidFill>
                <a:srgbClr val="009900"/>
              </a:solidFill>
            </a:endParaRPr>
          </a:p>
          <a:p>
            <a:r>
              <a:rPr lang="en-US" sz="2000" b="1" dirty="0">
                <a:solidFill>
                  <a:srgbClr val="0066FF"/>
                </a:solidFill>
              </a:rPr>
              <a:t>For uniform field E and given plate distance d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ab</a:t>
            </a:r>
            <a:r>
              <a:rPr lang="en-US" sz="2000" b="1" dirty="0">
                <a:solidFill>
                  <a:srgbClr val="FF0000"/>
                </a:solidFill>
              </a:rPr>
              <a:t> = E d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=  1/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b="1" baseline="-25000" dirty="0">
                <a:solidFill>
                  <a:srgbClr val="FF0000"/>
                </a:solidFill>
              </a:rPr>
              <a:t>0</a:t>
            </a:r>
            <a:r>
              <a:rPr lang="en-US" sz="2000" b="1" dirty="0">
                <a:solidFill>
                  <a:srgbClr val="FF0000"/>
                </a:solidFill>
              </a:rPr>
              <a:t>   (</a:t>
            </a:r>
            <a:r>
              <a:rPr lang="en-US" sz="2000" b="1" dirty="0" err="1">
                <a:solidFill>
                  <a:srgbClr val="FF0000"/>
                </a:solidFill>
              </a:rPr>
              <a:t>Qd</a:t>
            </a:r>
            <a:r>
              <a:rPr lang="en-US" sz="2000" b="1" dirty="0">
                <a:solidFill>
                  <a:srgbClr val="FF0000"/>
                </a:solidFill>
              </a:rPr>
              <a:t>)/A</a:t>
            </a:r>
          </a:p>
        </p:txBody>
      </p:sp>
      <p:sp>
        <p:nvSpPr>
          <p:cNvPr id="575496" name="Text Box 8"/>
          <p:cNvSpPr txBox="1">
            <a:spLocks noChangeArrowheads="1"/>
          </p:cNvSpPr>
          <p:nvPr/>
        </p:nvSpPr>
        <p:spPr bwMode="auto">
          <a:xfrm>
            <a:off x="4175126" y="4456113"/>
            <a:ext cx="5883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00"/>
                </a:solidFill>
              </a:rPr>
              <a:t>Units:  [F]  = [C</a:t>
            </a:r>
            <a:r>
              <a:rPr lang="en-US" baseline="30000">
                <a:solidFill>
                  <a:srgbClr val="996600"/>
                </a:solidFill>
              </a:rPr>
              <a:t>2</a:t>
            </a:r>
            <a:r>
              <a:rPr lang="en-US">
                <a:solidFill>
                  <a:srgbClr val="996600"/>
                </a:solidFill>
              </a:rPr>
              <a:t>/Nm]  = [C</a:t>
            </a:r>
            <a:r>
              <a:rPr lang="en-US" baseline="30000">
                <a:solidFill>
                  <a:srgbClr val="996600"/>
                </a:solidFill>
              </a:rPr>
              <a:t>2</a:t>
            </a:r>
            <a:r>
              <a:rPr lang="en-US">
                <a:solidFill>
                  <a:srgbClr val="996600"/>
                </a:solidFill>
              </a:rPr>
              <a:t>/J] </a:t>
            </a:r>
            <a:r>
              <a:rPr lang="en-US">
                <a:solidFill>
                  <a:srgbClr val="1F1876"/>
                </a:solidFill>
              </a:rPr>
              <a:t>… typically micro or nano Farad</a:t>
            </a:r>
            <a:endParaRPr lang="en-US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charges: Electric Current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Path of moving charges: circuit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Transporting energy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Current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2228" name="Picture 4" descr="Figure25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1" y="3810001"/>
            <a:ext cx="3605213" cy="2703513"/>
          </a:xfrm>
          <a:noFill/>
        </p:spPr>
      </p:pic>
      <p:pic>
        <p:nvPicPr>
          <p:cNvPr id="52229" name="Picture 5" descr="Figure25_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3810000"/>
            <a:ext cx="3632200" cy="2724150"/>
          </a:xfrm>
          <a:noFill/>
        </p:spPr>
      </p:pic>
      <p:sp>
        <p:nvSpPr>
          <p:cNvPr id="586758" name="Text Box 6"/>
          <p:cNvSpPr txBox="1">
            <a:spLocks noChangeArrowheads="1"/>
          </p:cNvSpPr>
          <p:nvPr/>
        </p:nvSpPr>
        <p:spPr bwMode="auto">
          <a:xfrm>
            <a:off x="5288867" y="2081789"/>
            <a:ext cx="6313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6D7E8"/>
                </a:solidFill>
                <a:latin typeface="Tahoma" pitchFamily="34" charset="0"/>
                <a:hlinkClick r:id="rId4"/>
              </a:rPr>
              <a:t>http://</a:t>
            </a:r>
            <a:r>
              <a:rPr lang="en-US" dirty="0">
                <a:solidFill>
                  <a:srgbClr val="36D7E8"/>
                </a:solidFill>
                <a:latin typeface="Tahoma" pitchFamily="34" charset="0"/>
                <a:hlinkClick r:id="rId4"/>
              </a:rPr>
              <a:t>dananne.org/dart/randomwalk/web/randomwalk.html</a:t>
            </a:r>
            <a:endParaRPr lang="en-US" dirty="0">
              <a:solidFill>
                <a:srgbClr val="36D7E8"/>
              </a:solidFill>
              <a:latin typeface="Tahoma" pitchFamily="34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Tahoma" pitchFamily="34" charset="0"/>
              </a:rPr>
              <a:t>Random </a:t>
            </a:r>
            <a:r>
              <a:rPr lang="en-US" dirty="0">
                <a:solidFill>
                  <a:srgbClr val="808000"/>
                </a:solidFill>
                <a:latin typeface="Tahoma" pitchFamily="34" charset="0"/>
              </a:rPr>
              <a:t>walk does not mean ‘no progression’</a:t>
            </a: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5867401" y="2817814"/>
            <a:ext cx="32623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6D7E8"/>
                </a:solidFill>
                <a:latin typeface="Tahoma" pitchFamily="34" charset="0"/>
              </a:rPr>
              <a:t>Random motion fast: 10</a:t>
            </a:r>
            <a:r>
              <a:rPr lang="en-US" baseline="30000">
                <a:solidFill>
                  <a:srgbClr val="36D7E8"/>
                </a:solidFill>
                <a:latin typeface="Tahoma" pitchFamily="34" charset="0"/>
              </a:rPr>
              <a:t>6</a:t>
            </a:r>
            <a:r>
              <a:rPr lang="en-US">
                <a:solidFill>
                  <a:srgbClr val="36D7E8"/>
                </a:solidFill>
                <a:latin typeface="Tahoma" pitchFamily="34" charset="0"/>
              </a:rPr>
              <a:t>m/s</a:t>
            </a:r>
          </a:p>
          <a:p>
            <a:r>
              <a:rPr lang="en-US">
                <a:solidFill>
                  <a:srgbClr val="36D7E8"/>
                </a:solidFill>
                <a:latin typeface="Tahoma" pitchFamily="34" charset="0"/>
              </a:rPr>
              <a:t>Drift speed slow:	     10</a:t>
            </a:r>
            <a:r>
              <a:rPr lang="en-US" baseline="30000">
                <a:solidFill>
                  <a:srgbClr val="36D7E8"/>
                </a:solidFill>
                <a:latin typeface="Tahoma" pitchFamily="34" charset="0"/>
              </a:rPr>
              <a:t>-4</a:t>
            </a:r>
            <a:r>
              <a:rPr lang="en-US">
                <a:solidFill>
                  <a:srgbClr val="36D7E8"/>
                </a:solidFill>
                <a:latin typeface="Tahoma" pitchFamily="34" charset="0"/>
              </a:rPr>
              <a:t>m/s</a:t>
            </a:r>
          </a:p>
          <a:p>
            <a:r>
              <a:rPr lang="en-US">
                <a:solidFill>
                  <a:srgbClr val="808000"/>
                </a:solidFill>
                <a:latin typeface="Tahoma" pitchFamily="34" charset="0"/>
              </a:rPr>
              <a:t>e</a:t>
            </a:r>
            <a:r>
              <a:rPr lang="en-US" baseline="30000">
                <a:solidFill>
                  <a:srgbClr val="808000"/>
                </a:solidFill>
                <a:latin typeface="Tahoma" pitchFamily="34" charset="0"/>
              </a:rPr>
              <a:t>-</a:t>
            </a:r>
            <a:r>
              <a:rPr lang="en-US">
                <a:solidFill>
                  <a:srgbClr val="808000"/>
                </a:solidFill>
                <a:latin typeface="Tahoma" pitchFamily="34" charset="0"/>
              </a:rPr>
              <a:t> typically moves only few cm</a:t>
            </a:r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4953001" y="6324601"/>
            <a:ext cx="534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8000"/>
                </a:solidFill>
                <a:latin typeface="Tahoma" pitchFamily="34" charset="0"/>
              </a:rPr>
              <a:t>Positive current direction:= direction flow + charge</a:t>
            </a:r>
          </a:p>
        </p:txBody>
      </p:sp>
    </p:spTree>
    <p:extLst>
      <p:ext uri="{BB962C8B-B14F-4D97-AF65-F5344CB8AC3E}">
        <p14:creationId xmlns:p14="http://schemas.microsoft.com/office/powerpoint/2010/main" val="14016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6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86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86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3048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Capacitor Networks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6670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 series connection, the magnitude of charge on all plates is the same. The potential differences are not the same.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Q/C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V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cb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Q/C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V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Q (1/C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+ 1/C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using concept of equivalent capacitance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1/C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1/C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+ 1/C</a:t>
            </a:r>
            <a:r>
              <a:rPr lang="en-US" sz="2000" baseline="-25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>
                <a:solidFill>
                  <a:srgbClr val="1F18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…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>
              <a:solidFill>
                <a:srgbClr val="1F187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>
                <a:solidFill>
                  <a:srgbClr val="006600"/>
                </a:solidFill>
              </a:rPr>
              <a:t>In a parallel connection, the potential difference for all individual capacitors is the same. The charges are not the same.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>
              <a:solidFill>
                <a:srgbClr val="0066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>
                <a:solidFill>
                  <a:srgbClr val="006600"/>
                </a:solidFill>
              </a:rPr>
              <a:t>Q</a:t>
            </a:r>
            <a:r>
              <a:rPr lang="en-US" sz="2000" baseline="-25000">
                <a:solidFill>
                  <a:srgbClr val="006600"/>
                </a:solidFill>
              </a:rPr>
              <a:t>1</a:t>
            </a:r>
            <a:r>
              <a:rPr lang="en-US" sz="2000">
                <a:solidFill>
                  <a:srgbClr val="006600"/>
                </a:solidFill>
              </a:rPr>
              <a:t> = C</a:t>
            </a:r>
            <a:r>
              <a:rPr lang="en-US" sz="2000" baseline="-25000">
                <a:solidFill>
                  <a:srgbClr val="006600"/>
                </a:solidFill>
              </a:rPr>
              <a:t>1</a:t>
            </a:r>
            <a:r>
              <a:rPr lang="en-US" sz="2000">
                <a:solidFill>
                  <a:srgbClr val="006600"/>
                </a:solidFill>
              </a:rPr>
              <a:t> V,  Q</a:t>
            </a:r>
            <a:r>
              <a:rPr lang="en-US" sz="2000" baseline="-25000">
                <a:solidFill>
                  <a:srgbClr val="006600"/>
                </a:solidFill>
              </a:rPr>
              <a:t>2</a:t>
            </a:r>
            <a:r>
              <a:rPr lang="en-US" sz="2000">
                <a:solidFill>
                  <a:srgbClr val="006600"/>
                </a:solidFill>
              </a:rPr>
              <a:t> = C</a:t>
            </a:r>
            <a:r>
              <a:rPr lang="en-US" sz="2000" baseline="-25000">
                <a:solidFill>
                  <a:srgbClr val="006600"/>
                </a:solidFill>
              </a:rPr>
              <a:t>2</a:t>
            </a:r>
            <a:r>
              <a:rPr lang="en-US" sz="2000">
                <a:solidFill>
                  <a:srgbClr val="006600"/>
                </a:solidFill>
              </a:rPr>
              <a:t> V     Q = (C</a:t>
            </a:r>
            <a:r>
              <a:rPr lang="en-US" sz="2000" baseline="-25000">
                <a:solidFill>
                  <a:srgbClr val="006600"/>
                </a:solidFill>
              </a:rPr>
              <a:t>1</a:t>
            </a:r>
            <a:r>
              <a:rPr lang="en-US" sz="2000">
                <a:solidFill>
                  <a:srgbClr val="006600"/>
                </a:solidFill>
              </a:rPr>
              <a:t> + C</a:t>
            </a:r>
            <a:r>
              <a:rPr lang="en-US" sz="2000" baseline="-25000">
                <a:solidFill>
                  <a:srgbClr val="006600"/>
                </a:solidFill>
              </a:rPr>
              <a:t>2</a:t>
            </a:r>
            <a:r>
              <a:rPr lang="en-US" sz="2000">
                <a:solidFill>
                  <a:srgbClr val="006600"/>
                </a:solidFill>
              </a:rPr>
              <a:t>) V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>
                <a:solidFill>
                  <a:srgbClr val="006600"/>
                </a:solidFill>
              </a:rPr>
              <a:t>	Or  C</a:t>
            </a:r>
            <a:r>
              <a:rPr lang="en-US" sz="2000" baseline="-25000">
                <a:solidFill>
                  <a:srgbClr val="006600"/>
                </a:solidFill>
              </a:rPr>
              <a:t>eq</a:t>
            </a:r>
            <a:r>
              <a:rPr lang="en-US" sz="2000">
                <a:solidFill>
                  <a:srgbClr val="006600"/>
                </a:solidFill>
              </a:rPr>
              <a:t> = C</a:t>
            </a:r>
            <a:r>
              <a:rPr lang="en-US" sz="2000" baseline="-25000">
                <a:solidFill>
                  <a:srgbClr val="006600"/>
                </a:solidFill>
              </a:rPr>
              <a:t>1</a:t>
            </a:r>
            <a:r>
              <a:rPr lang="en-US" sz="2000">
                <a:solidFill>
                  <a:srgbClr val="006600"/>
                </a:solidFill>
              </a:rPr>
              <a:t> + C</a:t>
            </a:r>
            <a:r>
              <a:rPr lang="en-US" sz="2000" baseline="-25000">
                <a:solidFill>
                  <a:srgbClr val="006600"/>
                </a:solidFill>
              </a:rPr>
              <a:t>2</a:t>
            </a:r>
            <a:r>
              <a:rPr lang="en-US" sz="2000">
                <a:solidFill>
                  <a:srgbClr val="006600"/>
                </a:solidFill>
              </a:rPr>
              <a:t> + …</a:t>
            </a:r>
          </a:p>
        </p:txBody>
      </p:sp>
      <p:pic>
        <p:nvPicPr>
          <p:cNvPr id="576516" name="Picture 4" descr="Figure24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09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6517" name="Picture 5" descr="Figure24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09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3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76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7651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76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7651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77540" name="Picture 4" descr="CapN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1" y="3597275"/>
            <a:ext cx="2919413" cy="2205038"/>
          </a:xfr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743200" y="685801"/>
            <a:ext cx="7239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1F1876"/>
                </a:solidFill>
                <a:latin typeface="Tahoma" pitchFamily="34" charset="0"/>
              </a:rPr>
              <a:t>Equivalent capacitance is used to simplify networks.</a:t>
            </a:r>
          </a:p>
          <a:p>
            <a:endParaRPr lang="en-US">
              <a:solidFill>
                <a:srgbClr val="1F1876"/>
              </a:solidFill>
              <a:latin typeface="Tahoma" pitchFamily="34" charset="0"/>
            </a:endParaRPr>
          </a:p>
          <a:p>
            <a:endParaRPr lang="en-US">
              <a:solidFill>
                <a:srgbClr val="1F1876"/>
              </a:solidFill>
              <a:latin typeface="Tahoma" pitchFamily="34" charset="0"/>
            </a:endParaRPr>
          </a:p>
          <a:p>
            <a:endParaRPr lang="en-US">
              <a:solidFill>
                <a:srgbClr val="996600"/>
              </a:solidFill>
              <a:latin typeface="Tahoma" pitchFamily="34" charset="0"/>
            </a:endParaRPr>
          </a:p>
        </p:txBody>
      </p:sp>
      <p:pic>
        <p:nvPicPr>
          <p:cNvPr id="577542" name="Picture 6" descr="Figure24_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1" y="2743201"/>
            <a:ext cx="2919413" cy="2189163"/>
          </a:xfrm>
          <a:noFill/>
        </p:spPr>
      </p:pic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2362201" y="1600200"/>
            <a:ext cx="4945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00"/>
                </a:solidFill>
                <a:latin typeface="Tahoma" pitchFamily="34" charset="0"/>
              </a:rPr>
              <a:t>Group task: What is the equivalent capacitance</a:t>
            </a:r>
          </a:p>
          <a:p>
            <a:r>
              <a:rPr lang="en-US">
                <a:solidFill>
                  <a:srgbClr val="996600"/>
                </a:solidFill>
                <a:latin typeface="Tahoma" pitchFamily="34" charset="0"/>
              </a:rPr>
              <a:t>                  of the circuit below?</a:t>
            </a:r>
          </a:p>
          <a:p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77544" name="Text Box 8"/>
          <p:cNvSpPr txBox="1">
            <a:spLocks noChangeArrowheads="1"/>
          </p:cNvSpPr>
          <p:nvPr/>
        </p:nvSpPr>
        <p:spPr bwMode="auto">
          <a:xfrm>
            <a:off x="1828800" y="3048000"/>
            <a:ext cx="373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Step 1:</a:t>
            </a:r>
          </a:p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Find equivalent for C series at right</a:t>
            </a:r>
          </a:p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Hand. </a:t>
            </a:r>
            <a:r>
              <a:rPr lang="en-US">
                <a:solidFill>
                  <a:srgbClr val="996600"/>
                </a:solidFill>
                <a:latin typeface="Tahoma" pitchFamily="34" charset="0"/>
              </a:rPr>
              <a:t>1/C = 1/12 + 1/6 [</a:t>
            </a:r>
            <a:r>
              <a:rPr lang="en-US">
                <a:solidFill>
                  <a:srgbClr val="996600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rgbClr val="996600"/>
                </a:solidFill>
                <a:latin typeface="Tahoma" pitchFamily="34" charset="0"/>
              </a:rPr>
              <a:t>F]</a:t>
            </a:r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2057401" y="4191001"/>
            <a:ext cx="3078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Step 2:</a:t>
            </a:r>
          </a:p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Find equivalent for C parallel</a:t>
            </a:r>
          </a:p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left to right.</a:t>
            </a:r>
          </a:p>
          <a:p>
            <a:r>
              <a:rPr lang="en-US">
                <a:solidFill>
                  <a:srgbClr val="996600"/>
                </a:solidFill>
                <a:latin typeface="Tahoma" pitchFamily="34" charset="0"/>
              </a:rPr>
              <a:t>C = 3 + 11 + 4 [</a:t>
            </a:r>
            <a:r>
              <a:rPr lang="en-US">
                <a:solidFill>
                  <a:srgbClr val="996600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rgbClr val="996600"/>
                </a:solidFill>
                <a:latin typeface="Tahoma" pitchFamily="34" charset="0"/>
              </a:rPr>
              <a:t>F]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2041526" y="5595939"/>
            <a:ext cx="2790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Step 3:</a:t>
            </a:r>
          </a:p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Find equivalent for series.</a:t>
            </a:r>
          </a:p>
          <a:p>
            <a:r>
              <a:rPr lang="en-US">
                <a:solidFill>
                  <a:srgbClr val="996600"/>
                </a:solidFill>
                <a:latin typeface="Tahoma" pitchFamily="34" charset="0"/>
              </a:rPr>
              <a:t>C = 1/18 + 1/9 [</a:t>
            </a:r>
            <a:r>
              <a:rPr lang="en-US">
                <a:solidFill>
                  <a:srgbClr val="996600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rgbClr val="996600"/>
                </a:solidFill>
                <a:latin typeface="Tahoma" pitchFamily="34" charset="0"/>
              </a:rPr>
              <a:t>F]</a:t>
            </a:r>
          </a:p>
          <a:p>
            <a:r>
              <a:rPr lang="en-US">
                <a:solidFill>
                  <a:srgbClr val="996600"/>
                </a:solidFill>
                <a:latin typeface="Tahoma" pitchFamily="34" charset="0"/>
              </a:rPr>
              <a:t>   = 6 </a:t>
            </a:r>
            <a:r>
              <a:rPr lang="en-US">
                <a:solidFill>
                  <a:srgbClr val="996600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rgbClr val="9966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577547" name="Text Box 11"/>
          <p:cNvSpPr txBox="1">
            <a:spLocks noChangeArrowheads="1"/>
          </p:cNvSpPr>
          <p:nvPr/>
        </p:nvSpPr>
        <p:spPr bwMode="auto">
          <a:xfrm>
            <a:off x="5410201" y="5486400"/>
            <a:ext cx="48107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Solution: parallel branch … 10+5= 15</a:t>
            </a:r>
          </a:p>
          <a:p>
            <a:r>
              <a:rPr lang="en-US">
                <a:solidFill>
                  <a:srgbClr val="0066FF"/>
                </a:solidFill>
              </a:rPr>
              <a:t>               series branch  …  1/20 + 1/10 = 1/C</a:t>
            </a:r>
          </a:p>
          <a:p>
            <a:r>
              <a:rPr lang="en-US">
                <a:solidFill>
                  <a:srgbClr val="0066FF"/>
                </a:solidFill>
              </a:rPr>
              <a:t>                                       </a:t>
            </a:r>
            <a:r>
              <a:rPr lang="en-US">
                <a:solidFill>
                  <a:srgbClr val="0066FF"/>
                </a:solidFill>
                <a:sym typeface="Wingdings" pitchFamily="2" charset="2"/>
              </a:rPr>
              <a:t> C = 20/3</a:t>
            </a:r>
            <a:r>
              <a:rPr lang="en-US">
                <a:solidFill>
                  <a:srgbClr val="0066FF"/>
                </a:solidFill>
              </a:rPr>
              <a:t> </a:t>
            </a:r>
          </a:p>
          <a:p>
            <a:r>
              <a:rPr lang="en-US">
                <a:solidFill>
                  <a:srgbClr val="0066FF"/>
                </a:solidFill>
              </a:rPr>
              <a:t>              </a:t>
            </a:r>
            <a:r>
              <a:rPr lang="en-US">
                <a:solidFill>
                  <a:srgbClr val="996600"/>
                </a:solidFill>
                <a:sym typeface="Wingdings" pitchFamily="2" charset="2"/>
              </a:rPr>
              <a:t> total: 2 branches in series  1/15 + 3/20</a:t>
            </a:r>
          </a:p>
          <a:p>
            <a:r>
              <a:rPr lang="en-US">
                <a:solidFill>
                  <a:srgbClr val="996600"/>
                </a:solidFill>
                <a:sym typeface="Wingdings" pitchFamily="2" charset="2"/>
              </a:rPr>
              <a:t>                                           C</a:t>
            </a:r>
            <a:r>
              <a:rPr lang="en-US" baseline="-25000">
                <a:solidFill>
                  <a:srgbClr val="996600"/>
                </a:solidFill>
                <a:sym typeface="Wingdings" pitchFamily="2" charset="2"/>
              </a:rPr>
              <a:t>tot</a:t>
            </a:r>
            <a:r>
              <a:rPr lang="en-US">
                <a:solidFill>
                  <a:srgbClr val="996600"/>
                </a:solidFill>
                <a:sym typeface="Wingdings" pitchFamily="2" charset="2"/>
              </a:rPr>
              <a:t> = 60/(4+9)</a:t>
            </a:r>
            <a:endParaRPr lang="en-US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7542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1937E-6 L 0.06667 -0.03337 " pathEditMode="relative" ptsTypes="AA">
                                      <p:cBhvr>
                                        <p:cTn id="10" dur="2000" fill="hold"/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77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5775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7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7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7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7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7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7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7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7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7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7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7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366125" y="1331913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8A500"/>
                </a:solidFill>
              </a:rPr>
              <a:t>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70325" y="2682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498725" y="925513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9900"/>
                </a:solidFill>
              </a:rPr>
              <a:t> </a:t>
            </a:r>
            <a:endParaRPr lang="en-US" sz="2000" b="1">
              <a:solidFill>
                <a:srgbClr val="33CC33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175125" y="4456113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00"/>
                </a:solidFill>
              </a:rPr>
              <a:t> </a:t>
            </a: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3810000" y="304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Capacitor Networks</a:t>
            </a:r>
          </a:p>
        </p:txBody>
      </p:sp>
      <p:pic>
        <p:nvPicPr>
          <p:cNvPr id="44041" name="Picture 9" descr="Figure24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8" name="Text Box 10"/>
          <p:cNvSpPr txBox="1">
            <a:spLocks noChangeArrowheads="1"/>
          </p:cNvSpPr>
          <p:nvPr/>
        </p:nvSpPr>
        <p:spPr bwMode="auto">
          <a:xfrm>
            <a:off x="1676400" y="1066801"/>
            <a:ext cx="6102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24.63</a:t>
            </a:r>
          </a:p>
          <a:p>
            <a:endParaRPr lang="en-US" b="1">
              <a:solidFill>
                <a:srgbClr val="008000"/>
              </a:solidFill>
            </a:endParaRPr>
          </a:p>
          <a:p>
            <a:r>
              <a:rPr lang="en-US" b="1">
                <a:solidFill>
                  <a:srgbClr val="008000"/>
                </a:solidFill>
              </a:rPr>
              <a:t>C1 = 6.9 </a:t>
            </a:r>
            <a:r>
              <a:rPr lang="en-US" b="1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rgbClr val="008000"/>
                </a:solidFill>
              </a:rPr>
              <a:t>F, C2= 4.6</a:t>
            </a:r>
            <a:r>
              <a:rPr lang="en-US" b="1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rgbClr val="008000"/>
                </a:solidFill>
              </a:rPr>
              <a:t>F</a:t>
            </a:r>
          </a:p>
          <a:p>
            <a:endParaRPr lang="en-US" b="1">
              <a:solidFill>
                <a:srgbClr val="008000"/>
              </a:solidFill>
            </a:endParaRPr>
          </a:p>
          <a:p>
            <a:r>
              <a:rPr lang="en-US" b="1">
                <a:solidFill>
                  <a:srgbClr val="003399"/>
                </a:solidFill>
              </a:rPr>
              <a:t>Reducing the furthest right leg</a:t>
            </a:r>
          </a:p>
          <a:p>
            <a:r>
              <a:rPr lang="en-US" b="1">
                <a:solidFill>
                  <a:srgbClr val="003399"/>
                </a:solidFill>
              </a:rPr>
              <a:t>(branch):</a:t>
            </a:r>
          </a:p>
          <a:p>
            <a:endParaRPr lang="en-US" b="1">
              <a:solidFill>
                <a:srgbClr val="003399"/>
              </a:solidFill>
            </a:endParaRPr>
          </a:p>
          <a:p>
            <a:r>
              <a:rPr lang="en-US" b="1">
                <a:solidFill>
                  <a:srgbClr val="003399"/>
                </a:solidFill>
              </a:rPr>
              <a:t>C=(1/6.9 + 1/6.9 + 1/6.9)</a:t>
            </a:r>
            <a:r>
              <a:rPr lang="en-US" b="1" baseline="30000">
                <a:solidFill>
                  <a:srgbClr val="003399"/>
                </a:solidFill>
              </a:rPr>
              <a:t>-1</a:t>
            </a:r>
            <a:r>
              <a:rPr lang="en-US" b="1">
                <a:solidFill>
                  <a:srgbClr val="003399"/>
                </a:solidFill>
              </a:rPr>
              <a:t> = 2.3</a:t>
            </a:r>
            <a:r>
              <a:rPr lang="en-US" b="1">
                <a:solidFill>
                  <a:srgbClr val="003399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rgbClr val="003399"/>
                </a:solidFill>
              </a:rPr>
              <a:t>F</a:t>
            </a:r>
          </a:p>
          <a:p>
            <a:endParaRPr lang="en-US" b="1">
              <a:solidFill>
                <a:srgbClr val="003399"/>
              </a:solidFill>
            </a:endParaRPr>
          </a:p>
          <a:p>
            <a:r>
              <a:rPr lang="en-US" b="1">
                <a:solidFill>
                  <a:srgbClr val="663300"/>
                </a:solidFill>
              </a:rPr>
              <a:t>Combines parallel with nearest C2:</a:t>
            </a:r>
          </a:p>
          <a:p>
            <a:endParaRPr lang="en-US" b="1">
              <a:solidFill>
                <a:srgbClr val="663300"/>
              </a:solidFill>
            </a:endParaRPr>
          </a:p>
          <a:p>
            <a:r>
              <a:rPr lang="en-US" b="1">
                <a:solidFill>
                  <a:srgbClr val="003399"/>
                </a:solidFill>
              </a:rPr>
              <a:t>C = C1</a:t>
            </a:r>
            <a:r>
              <a:rPr lang="en-US" b="1" baseline="-25000">
                <a:solidFill>
                  <a:srgbClr val="003399"/>
                </a:solidFill>
              </a:rPr>
              <a:t>eq</a:t>
            </a:r>
            <a:r>
              <a:rPr lang="en-US" b="1">
                <a:solidFill>
                  <a:srgbClr val="003399"/>
                </a:solidFill>
              </a:rPr>
              <a:t>+C2 = 6.9</a:t>
            </a:r>
            <a:r>
              <a:rPr lang="en-US" b="1">
                <a:solidFill>
                  <a:srgbClr val="003399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rgbClr val="003399"/>
                </a:solidFill>
              </a:rPr>
              <a:t>F</a:t>
            </a:r>
          </a:p>
          <a:p>
            <a:endParaRPr lang="en-US" b="1">
              <a:solidFill>
                <a:srgbClr val="003399"/>
              </a:solidFill>
            </a:endParaRPr>
          </a:p>
          <a:p>
            <a:r>
              <a:rPr lang="en-US" b="1">
                <a:solidFill>
                  <a:srgbClr val="663300"/>
                </a:solidFill>
              </a:rPr>
              <a:t>Leaving a situation identical to what we have just worked out:</a:t>
            </a:r>
          </a:p>
          <a:p>
            <a:r>
              <a:rPr lang="en-US" b="1">
                <a:solidFill>
                  <a:srgbClr val="003399"/>
                </a:solidFill>
              </a:rPr>
              <a:t>1/6.9 + 1/6.9 + 1/6.9 = 2.3 </a:t>
            </a:r>
            <a:r>
              <a:rPr lang="en-US" b="1">
                <a:solidFill>
                  <a:srgbClr val="003399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rgbClr val="003399"/>
                </a:solidFill>
              </a:rPr>
              <a:t>F</a:t>
            </a:r>
          </a:p>
          <a:p>
            <a:r>
              <a:rPr lang="en-US" b="1">
                <a:solidFill>
                  <a:srgbClr val="003399"/>
                </a:solidFill>
              </a:rPr>
              <a:t>And again 2.3+4.6 = C</a:t>
            </a:r>
            <a:r>
              <a:rPr lang="en-US" b="1" baseline="-25000">
                <a:solidFill>
                  <a:srgbClr val="003399"/>
                </a:solidFill>
              </a:rPr>
              <a:t>eq,2</a:t>
            </a:r>
            <a:r>
              <a:rPr lang="en-US" b="1">
                <a:solidFill>
                  <a:srgbClr val="003399"/>
                </a:solidFill>
              </a:rPr>
              <a:t> = 6.9 </a:t>
            </a:r>
            <a:r>
              <a:rPr lang="en-US" b="1">
                <a:solidFill>
                  <a:srgbClr val="003399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rgbClr val="003399"/>
                </a:solidFill>
              </a:rPr>
              <a:t>F</a:t>
            </a:r>
          </a:p>
          <a:p>
            <a:endParaRPr lang="en-US" b="1">
              <a:solidFill>
                <a:srgbClr val="003399"/>
              </a:solidFill>
            </a:endParaRPr>
          </a:p>
          <a:p>
            <a:r>
              <a:rPr lang="en-US" b="1">
                <a:solidFill>
                  <a:srgbClr val="F8A500"/>
                </a:solidFill>
              </a:rPr>
              <a:t>So the overall C</a:t>
            </a:r>
            <a:r>
              <a:rPr lang="en-US" b="1" baseline="-25000">
                <a:solidFill>
                  <a:srgbClr val="F8A500"/>
                </a:solidFill>
              </a:rPr>
              <a:t>EQ</a:t>
            </a:r>
            <a:r>
              <a:rPr lang="en-US" b="1">
                <a:solidFill>
                  <a:srgbClr val="F8A500"/>
                </a:solidFill>
              </a:rPr>
              <a:t> = 2.3 </a:t>
            </a:r>
            <a:r>
              <a:rPr lang="en-US" b="1">
                <a:solidFill>
                  <a:srgbClr val="F8A500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rgbClr val="F8A500"/>
                </a:solidFill>
              </a:rPr>
              <a:t>F</a:t>
            </a:r>
          </a:p>
          <a:p>
            <a:endParaRPr lang="en-US" b="1">
              <a:solidFill>
                <a:srgbClr val="F8A500"/>
              </a:solidFill>
            </a:endParaRPr>
          </a:p>
          <a:p>
            <a:endParaRPr lang="en-US" b="1">
              <a:solidFill>
                <a:srgbClr val="003399"/>
              </a:solidFill>
            </a:endParaRPr>
          </a:p>
        </p:txBody>
      </p:sp>
      <p:sp>
        <p:nvSpPr>
          <p:cNvPr id="580619" name="Text Box 11"/>
          <p:cNvSpPr txBox="1">
            <a:spLocks noChangeArrowheads="1"/>
          </p:cNvSpPr>
          <p:nvPr/>
        </p:nvSpPr>
        <p:spPr bwMode="auto">
          <a:xfrm>
            <a:off x="6384925" y="5141914"/>
            <a:ext cx="37962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3300"/>
                </a:solidFill>
              </a:rPr>
              <a:t>Charge on C1 and C2:</a:t>
            </a:r>
          </a:p>
          <a:p>
            <a:r>
              <a:rPr lang="en-US" b="1">
                <a:solidFill>
                  <a:srgbClr val="663300"/>
                </a:solidFill>
              </a:rPr>
              <a:t>Q</a:t>
            </a:r>
            <a:r>
              <a:rPr lang="en-US" b="1" baseline="-25000">
                <a:solidFill>
                  <a:srgbClr val="663300"/>
                </a:solidFill>
              </a:rPr>
              <a:t>C1</a:t>
            </a:r>
            <a:r>
              <a:rPr lang="en-US" b="1">
                <a:solidFill>
                  <a:srgbClr val="663300"/>
                </a:solidFill>
              </a:rPr>
              <a:t> = C</a:t>
            </a:r>
            <a:r>
              <a:rPr lang="en-US" b="1" baseline="-25000">
                <a:solidFill>
                  <a:srgbClr val="663300"/>
                </a:solidFill>
              </a:rPr>
              <a:t>EQ</a:t>
            </a:r>
            <a:r>
              <a:rPr lang="en-US" b="1">
                <a:solidFill>
                  <a:srgbClr val="663300"/>
                </a:solidFill>
              </a:rPr>
              <a:t>V, </a:t>
            </a:r>
            <a:r>
              <a:rPr lang="en-US" b="1">
                <a:solidFill>
                  <a:srgbClr val="996600"/>
                </a:solidFill>
              </a:rPr>
              <a:t>for V=420V</a:t>
            </a:r>
            <a:r>
              <a:rPr lang="en-US" b="1">
                <a:solidFill>
                  <a:srgbClr val="663300"/>
                </a:solidFill>
              </a:rPr>
              <a:t> </a:t>
            </a:r>
            <a:r>
              <a:rPr lang="en-US" b="1">
                <a:solidFill>
                  <a:srgbClr val="663300"/>
                </a:solidFill>
                <a:sym typeface="Wingdings" pitchFamily="2" charset="2"/>
              </a:rPr>
              <a:t></a:t>
            </a:r>
            <a:r>
              <a:rPr lang="en-US" b="1">
                <a:solidFill>
                  <a:srgbClr val="663300"/>
                </a:solidFill>
              </a:rPr>
              <a:t>0.97 mC</a:t>
            </a:r>
          </a:p>
          <a:p>
            <a:endParaRPr lang="en-US" b="1">
              <a:solidFill>
                <a:srgbClr val="663300"/>
              </a:solidFill>
            </a:endParaRPr>
          </a:p>
          <a:p>
            <a:r>
              <a:rPr lang="en-US" b="1">
                <a:solidFill>
                  <a:srgbClr val="663300"/>
                </a:solidFill>
              </a:rPr>
              <a:t>Q</a:t>
            </a:r>
            <a:r>
              <a:rPr lang="en-US" b="1" baseline="-25000">
                <a:solidFill>
                  <a:srgbClr val="663300"/>
                </a:solidFill>
              </a:rPr>
              <a:t>C2</a:t>
            </a:r>
            <a:r>
              <a:rPr lang="en-US" b="1">
                <a:solidFill>
                  <a:srgbClr val="663300"/>
                </a:solidFill>
              </a:rPr>
              <a:t> = C</a:t>
            </a:r>
            <a:r>
              <a:rPr lang="en-US" b="1" baseline="-25000">
                <a:solidFill>
                  <a:srgbClr val="663300"/>
                </a:solidFill>
              </a:rPr>
              <a:t>2</a:t>
            </a:r>
            <a:r>
              <a:rPr lang="en-US" b="1">
                <a:solidFill>
                  <a:srgbClr val="663300"/>
                </a:solidFill>
              </a:rPr>
              <a:t>V</a:t>
            </a:r>
            <a:r>
              <a:rPr lang="en-US" b="1" baseline="-25000">
                <a:solidFill>
                  <a:srgbClr val="663300"/>
                </a:solidFill>
              </a:rPr>
              <a:t>2</a:t>
            </a:r>
            <a:r>
              <a:rPr lang="en-US" b="1">
                <a:solidFill>
                  <a:srgbClr val="663300"/>
                </a:solidFill>
              </a:rPr>
              <a:t> = 4.6</a:t>
            </a:r>
            <a:r>
              <a:rPr lang="en-US" b="1">
                <a:solidFill>
                  <a:srgbClr val="663300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rgbClr val="663300"/>
                </a:solidFill>
              </a:rPr>
              <a:t>F * 420/3 = 0.644 mC</a:t>
            </a:r>
          </a:p>
        </p:txBody>
      </p:sp>
      <p:sp>
        <p:nvSpPr>
          <p:cNvPr id="580620" name="Text Box 12"/>
          <p:cNvSpPr txBox="1">
            <a:spLocks noChangeArrowheads="1"/>
          </p:cNvSpPr>
          <p:nvPr/>
        </p:nvSpPr>
        <p:spPr bwMode="auto">
          <a:xfrm>
            <a:off x="2514601" y="6248401"/>
            <a:ext cx="4451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8A500"/>
                </a:solidFill>
              </a:rPr>
              <a:t>For V</a:t>
            </a:r>
            <a:r>
              <a:rPr lang="en-US" baseline="-25000">
                <a:solidFill>
                  <a:srgbClr val="F8A500"/>
                </a:solidFill>
              </a:rPr>
              <a:t>ab</a:t>
            </a:r>
            <a:r>
              <a:rPr lang="en-US">
                <a:solidFill>
                  <a:srgbClr val="F8A500"/>
                </a:solidFill>
              </a:rPr>
              <a:t> = 420[V], V</a:t>
            </a:r>
            <a:r>
              <a:rPr lang="en-US" baseline="-25000">
                <a:solidFill>
                  <a:srgbClr val="F8A500"/>
                </a:solidFill>
              </a:rPr>
              <a:t>cd</a:t>
            </a:r>
            <a:r>
              <a:rPr lang="en-US">
                <a:solidFill>
                  <a:srgbClr val="F8A500"/>
                </a:solidFill>
              </a:rPr>
              <a:t>=?</a:t>
            </a:r>
          </a:p>
          <a:p>
            <a:r>
              <a:rPr lang="en-US">
                <a:solidFill>
                  <a:srgbClr val="F8A500"/>
                </a:solidFill>
              </a:rPr>
              <a:t>V</a:t>
            </a:r>
            <a:r>
              <a:rPr lang="en-US" baseline="-25000">
                <a:solidFill>
                  <a:srgbClr val="F8A500"/>
                </a:solidFill>
              </a:rPr>
              <a:t>ac</a:t>
            </a:r>
            <a:r>
              <a:rPr lang="en-US">
                <a:solidFill>
                  <a:srgbClr val="F8A500"/>
                </a:solidFill>
              </a:rPr>
              <a:t> = V</a:t>
            </a:r>
            <a:r>
              <a:rPr lang="en-US" baseline="-25000">
                <a:solidFill>
                  <a:srgbClr val="F8A500"/>
                </a:solidFill>
              </a:rPr>
              <a:t>bd</a:t>
            </a:r>
            <a:r>
              <a:rPr lang="en-US">
                <a:solidFill>
                  <a:srgbClr val="F8A500"/>
                </a:solidFill>
              </a:rPr>
              <a:t> = 1/3 (420[V]), V</a:t>
            </a:r>
            <a:r>
              <a:rPr lang="en-US" baseline="-25000">
                <a:solidFill>
                  <a:srgbClr val="F8A500"/>
                </a:solidFill>
              </a:rPr>
              <a:t>cd</a:t>
            </a:r>
            <a:r>
              <a:rPr lang="en-US">
                <a:solidFill>
                  <a:srgbClr val="F8A500"/>
                </a:solidFill>
              </a:rPr>
              <a:t>= 1/3 (1/3 420[V]))</a:t>
            </a:r>
          </a:p>
        </p:txBody>
      </p:sp>
    </p:spTree>
    <p:extLst>
      <p:ext uri="{BB962C8B-B14F-4D97-AF65-F5344CB8AC3E}">
        <p14:creationId xmlns:p14="http://schemas.microsoft.com/office/powerpoint/2010/main" val="39891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0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0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0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0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0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0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0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0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0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0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0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80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Energy Storage in Capacitors</a:t>
            </a:r>
          </a:p>
        </p:txBody>
      </p:sp>
      <p:pic>
        <p:nvPicPr>
          <p:cNvPr id="45059" name="Picture 3" descr="eq_24_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1" y="3352800"/>
            <a:ext cx="4562475" cy="1047750"/>
          </a:xfrm>
          <a:noFill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70325" y="1709739"/>
            <a:ext cx="3168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Tahoma" pitchFamily="34" charset="0"/>
              </a:rPr>
              <a:t>V  = Q/C</a:t>
            </a:r>
          </a:p>
          <a:p>
            <a:endParaRPr lang="en-US">
              <a:solidFill>
                <a:srgbClr val="0066FF"/>
              </a:solidFill>
              <a:latin typeface="Tahoma" pitchFamily="34" charset="0"/>
            </a:endParaRPr>
          </a:p>
          <a:p>
            <a:r>
              <a:rPr lang="en-US">
                <a:solidFill>
                  <a:srgbClr val="0066FF"/>
                </a:solidFill>
                <a:latin typeface="Tahoma" pitchFamily="34" charset="0"/>
              </a:rPr>
              <a:t>W = 1/C int</a:t>
            </a:r>
            <a:r>
              <a:rPr lang="en-US" baseline="-25000">
                <a:solidFill>
                  <a:srgbClr val="0066FF"/>
                </a:solidFill>
                <a:latin typeface="Tahoma" pitchFamily="34" charset="0"/>
              </a:rPr>
              <a:t>0Q</a:t>
            </a:r>
            <a:r>
              <a:rPr lang="en-US">
                <a:solidFill>
                  <a:srgbClr val="0066FF"/>
                </a:solidFill>
                <a:latin typeface="Tahoma" pitchFamily="34" charset="0"/>
              </a:rPr>
              <a:t> [q dq] = Q</a:t>
            </a:r>
            <a:r>
              <a:rPr lang="en-US" baseline="30000">
                <a:solidFill>
                  <a:srgbClr val="0066FF"/>
                </a:solidFill>
                <a:latin typeface="Tahoma" pitchFamily="34" charset="0"/>
              </a:rPr>
              <a:t>2</a:t>
            </a:r>
            <a:r>
              <a:rPr lang="en-US">
                <a:solidFill>
                  <a:srgbClr val="0066FF"/>
                </a:solidFill>
                <a:latin typeface="Tahoma" pitchFamily="34" charset="0"/>
              </a:rPr>
              <a:t>/2C</a:t>
            </a:r>
          </a:p>
        </p:txBody>
      </p:sp>
    </p:spTree>
    <p:extLst>
      <p:ext uri="{BB962C8B-B14F-4D97-AF65-F5344CB8AC3E}">
        <p14:creationId xmlns:p14="http://schemas.microsoft.com/office/powerpoint/2010/main" val="2556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524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3528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2000">
              <a:solidFill>
                <a:srgbClr val="006600"/>
              </a:solidFill>
            </a:endParaRPr>
          </a:p>
        </p:txBody>
      </p:sp>
      <p:pic>
        <p:nvPicPr>
          <p:cNvPr id="46084" name="Picture 4" descr="eq_24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914401"/>
            <a:ext cx="49434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717926" y="344489"/>
            <a:ext cx="3803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6600"/>
                </a:solidFill>
              </a:rPr>
              <a:t>Energy Storage in Capacitors</a:t>
            </a:r>
          </a:p>
        </p:txBody>
      </p:sp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2270125" y="2243138"/>
            <a:ext cx="59538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663300"/>
                </a:solidFill>
              </a:rPr>
              <a:t>24.24: plate C 920 pF, charge on each plate 2.55 </a:t>
            </a:r>
            <a:r>
              <a:rPr lang="en-US">
                <a:solidFill>
                  <a:srgbClr val="663300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rgbClr val="663300"/>
                </a:solidFill>
              </a:rPr>
              <a:t>C</a:t>
            </a:r>
          </a:p>
          <a:p>
            <a:pPr marL="342900" indent="-342900"/>
            <a:endParaRPr lang="en-US">
              <a:solidFill>
                <a:srgbClr val="663300"/>
              </a:solidFill>
            </a:endParaRPr>
          </a:p>
          <a:p>
            <a:pPr marL="342900" indent="-342900">
              <a:buFontTx/>
              <a:buAutoNum type="alphaLcParenR"/>
            </a:pPr>
            <a:r>
              <a:rPr lang="en-US">
                <a:solidFill>
                  <a:srgbClr val="663300"/>
                </a:solidFill>
              </a:rPr>
              <a:t>V between plates: </a:t>
            </a:r>
          </a:p>
          <a:p>
            <a:pPr marL="342900" indent="-342900"/>
            <a:r>
              <a:rPr lang="en-US">
                <a:solidFill>
                  <a:srgbClr val="996600"/>
                </a:solidFill>
              </a:rPr>
              <a:t>     V = Q/C  =  2.55 10</a:t>
            </a:r>
            <a:r>
              <a:rPr lang="en-US" baseline="30000">
                <a:solidFill>
                  <a:srgbClr val="996600"/>
                </a:solidFill>
              </a:rPr>
              <a:t>-6</a:t>
            </a:r>
            <a:r>
              <a:rPr lang="en-US">
                <a:solidFill>
                  <a:srgbClr val="996600"/>
                </a:solidFill>
              </a:rPr>
              <a:t>C/0.920 10</a:t>
            </a:r>
            <a:r>
              <a:rPr lang="en-US" baseline="30000">
                <a:solidFill>
                  <a:srgbClr val="996600"/>
                </a:solidFill>
              </a:rPr>
              <a:t>-9</a:t>
            </a:r>
            <a:r>
              <a:rPr lang="en-US">
                <a:solidFill>
                  <a:srgbClr val="996600"/>
                </a:solidFill>
              </a:rPr>
              <a:t>F</a:t>
            </a:r>
          </a:p>
          <a:p>
            <a:pPr marL="342900" indent="-342900"/>
            <a:r>
              <a:rPr lang="en-US">
                <a:solidFill>
                  <a:srgbClr val="996600"/>
                </a:solidFill>
              </a:rPr>
              <a:t>                                             = 2.772 kV</a:t>
            </a:r>
          </a:p>
          <a:p>
            <a:pPr marL="342900" indent="-342900"/>
            <a:endParaRPr lang="en-US">
              <a:solidFill>
                <a:srgbClr val="996600"/>
              </a:solidFill>
            </a:endParaRPr>
          </a:p>
          <a:p>
            <a:pPr marL="342900" indent="-342900"/>
            <a:r>
              <a:rPr lang="en-US">
                <a:solidFill>
                  <a:srgbClr val="663300"/>
                </a:solidFill>
              </a:rPr>
              <a:t>b)For constant charge, if d is doubled, what will V be?</a:t>
            </a:r>
          </a:p>
          <a:p>
            <a:pPr marL="342900" indent="-342900"/>
            <a:r>
              <a:rPr lang="en-US">
                <a:solidFill>
                  <a:srgbClr val="996600"/>
                </a:solidFill>
              </a:rPr>
              <a:t>If q is constant, C must be halved and V doubled: 5.544 kV</a:t>
            </a:r>
          </a:p>
          <a:p>
            <a:pPr marL="342900" indent="-342900"/>
            <a:endParaRPr lang="en-US">
              <a:solidFill>
                <a:srgbClr val="663300"/>
              </a:solidFill>
            </a:endParaRPr>
          </a:p>
          <a:p>
            <a:pPr marL="342900" indent="-342900"/>
            <a:r>
              <a:rPr lang="en-US">
                <a:solidFill>
                  <a:srgbClr val="663300"/>
                </a:solidFill>
              </a:rPr>
              <a:t>c) How much work to double d?</a:t>
            </a:r>
          </a:p>
          <a:p>
            <a:pPr marL="342900" indent="-342900"/>
            <a:r>
              <a:rPr lang="en-US">
                <a:solidFill>
                  <a:srgbClr val="663300"/>
                </a:solidFill>
              </a:rPr>
              <a:t>U = ½ C V</a:t>
            </a:r>
            <a:r>
              <a:rPr lang="en-US" baseline="30000">
                <a:solidFill>
                  <a:srgbClr val="663300"/>
                </a:solidFill>
              </a:rPr>
              <a:t>2</a:t>
            </a:r>
            <a:r>
              <a:rPr lang="en-US">
                <a:solidFill>
                  <a:srgbClr val="663300"/>
                </a:solidFill>
              </a:rPr>
              <a:t> = 3.53 mJ</a:t>
            </a:r>
          </a:p>
          <a:p>
            <a:pPr marL="342900" indent="-342900"/>
            <a:r>
              <a:rPr lang="en-US">
                <a:solidFill>
                  <a:srgbClr val="996600"/>
                </a:solidFill>
              </a:rPr>
              <a:t>If d is doubled, C </a:t>
            </a:r>
            <a:r>
              <a:rPr lang="en-US">
                <a:solidFill>
                  <a:srgbClr val="996600"/>
                </a:solidFill>
                <a:sym typeface="Wingdings" pitchFamily="2" charset="2"/>
              </a:rPr>
              <a:t> ½ C  U doubles  </a:t>
            </a:r>
          </a:p>
          <a:p>
            <a:pPr marL="342900" indent="-342900"/>
            <a:endParaRPr lang="en-US">
              <a:solidFill>
                <a:srgbClr val="996600"/>
              </a:solidFill>
            </a:endParaRPr>
          </a:p>
          <a:p>
            <a:pPr marL="342900" indent="-342900"/>
            <a:r>
              <a:rPr lang="en-US">
                <a:solidFill>
                  <a:srgbClr val="1F1876"/>
                </a:solidFill>
              </a:rPr>
              <a:t>Work equals amount of extra energy needed which is 3.53 mJ</a:t>
            </a:r>
          </a:p>
        </p:txBody>
      </p:sp>
    </p:spTree>
    <p:extLst>
      <p:ext uri="{BB962C8B-B14F-4D97-AF65-F5344CB8AC3E}">
        <p14:creationId xmlns:p14="http://schemas.microsoft.com/office/powerpoint/2010/main" val="10535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1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1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1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1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1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Other common geometries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Spherical capacitor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 V</a:t>
            </a:r>
            <a:r>
              <a:rPr lang="en-US" sz="20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C, need E for V</a:t>
            </a:r>
            <a:r>
              <a:rPr lang="en-US" sz="20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Gaussian surface as sphere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find enclosed charge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dA = E 4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Q/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E</a:t>
            </a:r>
            <a:endParaRPr lang="en-US" sz="20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V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Q/4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pe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Q/4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pe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q/4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pe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[(r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)/r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 = Q/V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4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pe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/(r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-r</a:t>
            </a:r>
            <a:r>
              <a:rPr lang="en-US" sz="2000" baseline="-25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Note: independent of Q and V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again.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Cylindrical capacitor</a:t>
            </a:r>
          </a:p>
        </p:txBody>
      </p:sp>
      <p:pic>
        <p:nvPicPr>
          <p:cNvPr id="578564" name="Picture 4" descr="Figure24_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1001" y="1600201"/>
            <a:ext cx="2919413" cy="2189163"/>
          </a:xfrm>
          <a:noFill/>
        </p:spPr>
      </p:pic>
      <p:pic>
        <p:nvPicPr>
          <p:cNvPr id="578565" name="Picture 5" descr="Figure24_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1001" y="3906838"/>
            <a:ext cx="2919413" cy="2189162"/>
          </a:xfrm>
          <a:noFill/>
        </p:spPr>
      </p:pic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1676401" y="1981201"/>
            <a:ext cx="4664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8A500"/>
                </a:solidFill>
                <a:latin typeface="Tahoma" pitchFamily="34" charset="0"/>
              </a:rPr>
              <a:t>Find E   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E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r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 = </a:t>
            </a:r>
            <a:r>
              <a:rPr lang="en-US">
                <a:solidFill>
                  <a:srgbClr val="1F1876"/>
                </a:solidFill>
                <a:latin typeface="Symbol" pitchFamily="18" charset="2"/>
              </a:rPr>
              <a:t>l/2pe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0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 1/r</a:t>
            </a:r>
            <a:r>
              <a:rPr lang="en-US">
                <a:solidFill>
                  <a:srgbClr val="F8A500"/>
                </a:solidFill>
                <a:latin typeface="Tahoma" pitchFamily="34" charset="0"/>
              </a:rPr>
              <a:t>      </a:t>
            </a:r>
          </a:p>
          <a:p>
            <a:r>
              <a:rPr lang="en-US">
                <a:solidFill>
                  <a:srgbClr val="F8A500"/>
                </a:solidFill>
                <a:latin typeface="Tahoma" pitchFamily="34" charset="0"/>
              </a:rPr>
              <a:t>     Find V   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V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ab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 = </a:t>
            </a:r>
            <a:r>
              <a:rPr lang="en-US">
                <a:solidFill>
                  <a:srgbClr val="1F1876"/>
                </a:solidFill>
                <a:latin typeface="Symbol" pitchFamily="18" charset="2"/>
              </a:rPr>
              <a:t>l/2pe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0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  lnr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b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/r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a</a:t>
            </a:r>
            <a:r>
              <a:rPr lang="en-US">
                <a:solidFill>
                  <a:srgbClr val="F8A500"/>
                </a:solidFill>
                <a:latin typeface="Tahoma" pitchFamily="34" charset="0"/>
              </a:rPr>
              <a:t>    </a:t>
            </a:r>
          </a:p>
          <a:p>
            <a:r>
              <a:rPr lang="en-US">
                <a:solidFill>
                  <a:srgbClr val="F8A500"/>
                </a:solidFill>
                <a:latin typeface="Tahoma" pitchFamily="34" charset="0"/>
              </a:rPr>
              <a:t>           Find C 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Q = </a:t>
            </a:r>
            <a:r>
              <a:rPr lang="en-US">
                <a:solidFill>
                  <a:srgbClr val="1F1876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L, C = 2</a:t>
            </a:r>
            <a:r>
              <a:rPr lang="en-US">
                <a:solidFill>
                  <a:srgbClr val="1F1876"/>
                </a:solidFill>
                <a:latin typeface="Symbol" pitchFamily="18" charset="2"/>
              </a:rPr>
              <a:t>pe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0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L/ ln(r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b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/r</a:t>
            </a:r>
            <a:r>
              <a:rPr lang="en-US" baseline="-25000">
                <a:solidFill>
                  <a:srgbClr val="1F1876"/>
                </a:solidFill>
                <a:latin typeface="Tahoma" pitchFamily="34" charset="0"/>
              </a:rPr>
              <a:t>a</a:t>
            </a:r>
            <a:r>
              <a:rPr lang="en-US">
                <a:solidFill>
                  <a:srgbClr val="1F1876"/>
                </a:solidFill>
                <a:latin typeface="Tahoma" pitchFamily="34" charset="0"/>
              </a:rPr>
              <a:t>)</a:t>
            </a:r>
            <a:r>
              <a:rPr lang="en-US">
                <a:solidFill>
                  <a:srgbClr val="F8A500"/>
                </a:solidFill>
                <a:latin typeface="Tahoma" pitchFamily="34" charset="0"/>
              </a:rPr>
              <a:t>   </a:t>
            </a:r>
          </a:p>
          <a:p>
            <a:r>
              <a:rPr lang="en-US">
                <a:solidFill>
                  <a:srgbClr val="F8A500"/>
                </a:solidFill>
                <a:latin typeface="Tahoma" pitchFamily="34" charset="0"/>
              </a:rPr>
              <a:t>                 What is C dep. On?</a:t>
            </a:r>
          </a:p>
        </p:txBody>
      </p:sp>
    </p:spTree>
    <p:extLst>
      <p:ext uri="{BB962C8B-B14F-4D97-AF65-F5344CB8AC3E}">
        <p14:creationId xmlns:p14="http://schemas.microsoft.com/office/powerpoint/2010/main" val="25158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743200" y="685801"/>
            <a:ext cx="7239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1F1876"/>
                </a:solidFill>
                <a:latin typeface="Tahoma" pitchFamily="34" charset="0"/>
              </a:rPr>
              <a:t> </a:t>
            </a:r>
          </a:p>
          <a:p>
            <a:endParaRPr lang="en-US">
              <a:solidFill>
                <a:srgbClr val="1F1876"/>
              </a:solidFill>
              <a:latin typeface="Tahoma" pitchFamily="34" charset="0"/>
            </a:endParaRPr>
          </a:p>
          <a:p>
            <a:endParaRPr lang="en-US">
              <a:solidFill>
                <a:srgbClr val="1F1876"/>
              </a:solidFill>
              <a:latin typeface="Tahoma" pitchFamily="34" charset="0"/>
            </a:endParaRPr>
          </a:p>
          <a:p>
            <a:endParaRPr lang="en-US">
              <a:solidFill>
                <a:srgbClr val="996600"/>
              </a:solidFill>
              <a:latin typeface="Tahoma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828800" y="3048001"/>
            <a:ext cx="25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 </a:t>
            </a:r>
            <a:endParaRPr lang="en-US">
              <a:solidFill>
                <a:srgbClr val="996600"/>
              </a:solidFill>
              <a:latin typeface="Tahoma" pitchFamily="34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041525" y="5595938"/>
            <a:ext cx="25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 </a:t>
            </a:r>
            <a:endParaRPr lang="en-US">
              <a:solidFill>
                <a:srgbClr val="996600"/>
              </a:solidFill>
              <a:latin typeface="Tahoma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410200" y="54864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66FF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175125" y="396875"/>
            <a:ext cx="1175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F1876"/>
                </a:solidFill>
              </a:rPr>
              <a:t>Dielectrics</a:t>
            </a:r>
          </a:p>
        </p:txBody>
      </p:sp>
      <p:pic>
        <p:nvPicPr>
          <p:cNvPr id="582665" name="Picture 9" descr="table_2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1"/>
            <a:ext cx="6096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2666" name="Text Box 10"/>
          <p:cNvSpPr txBox="1">
            <a:spLocks noChangeArrowheads="1"/>
          </p:cNvSpPr>
          <p:nvPr/>
        </p:nvSpPr>
        <p:spPr bwMode="auto">
          <a:xfrm>
            <a:off x="1828800" y="1524000"/>
            <a:ext cx="2714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Dielectric constant K</a:t>
            </a:r>
          </a:p>
          <a:p>
            <a:endParaRPr lang="en-US">
              <a:solidFill>
                <a:srgbClr val="008000"/>
              </a:solidFill>
            </a:endParaRPr>
          </a:p>
          <a:p>
            <a:r>
              <a:rPr lang="en-US">
                <a:solidFill>
                  <a:srgbClr val="008000"/>
                </a:solidFill>
              </a:rPr>
              <a:t>K= C/C</a:t>
            </a:r>
            <a:r>
              <a:rPr lang="en-US" baseline="-25000">
                <a:solidFill>
                  <a:srgbClr val="008000"/>
                </a:solidFill>
              </a:rPr>
              <a:t>0</a:t>
            </a:r>
          </a:p>
          <a:p>
            <a:endParaRPr lang="en-US">
              <a:solidFill>
                <a:srgbClr val="008000"/>
              </a:solidFill>
            </a:endParaRPr>
          </a:p>
          <a:p>
            <a:r>
              <a:rPr lang="en-US">
                <a:solidFill>
                  <a:srgbClr val="008000"/>
                </a:solidFill>
              </a:rPr>
              <a:t>For constant charge:</a:t>
            </a:r>
          </a:p>
          <a:p>
            <a:r>
              <a:rPr lang="en-US">
                <a:solidFill>
                  <a:srgbClr val="008000"/>
                </a:solidFill>
              </a:rPr>
              <a:t>Q=C</a:t>
            </a:r>
            <a:r>
              <a:rPr lang="en-US" baseline="-25000">
                <a:solidFill>
                  <a:srgbClr val="008000"/>
                </a:solidFill>
              </a:rPr>
              <a:t>0</a:t>
            </a:r>
            <a:r>
              <a:rPr lang="en-US">
                <a:solidFill>
                  <a:srgbClr val="008000"/>
                </a:solidFill>
              </a:rPr>
              <a:t>V</a:t>
            </a:r>
            <a:r>
              <a:rPr lang="en-US" baseline="-25000">
                <a:solidFill>
                  <a:srgbClr val="008000"/>
                </a:solidFill>
              </a:rPr>
              <a:t>0</a:t>
            </a:r>
            <a:r>
              <a:rPr lang="en-US">
                <a:solidFill>
                  <a:srgbClr val="008000"/>
                </a:solidFill>
              </a:rPr>
              <a:t>=CV</a:t>
            </a:r>
          </a:p>
          <a:p>
            <a:endParaRPr lang="en-US">
              <a:solidFill>
                <a:srgbClr val="008000"/>
              </a:solidFill>
            </a:endParaRPr>
          </a:p>
          <a:p>
            <a:r>
              <a:rPr lang="en-US">
                <a:solidFill>
                  <a:srgbClr val="008000"/>
                </a:solidFill>
              </a:rPr>
              <a:t>And V = V</a:t>
            </a:r>
            <a:r>
              <a:rPr lang="en-US" baseline="-25000">
                <a:solidFill>
                  <a:srgbClr val="008000"/>
                </a:solidFill>
              </a:rPr>
              <a:t>0</a:t>
            </a:r>
            <a:r>
              <a:rPr lang="en-US">
                <a:solidFill>
                  <a:srgbClr val="008000"/>
                </a:solidFill>
              </a:rPr>
              <a:t>/K</a:t>
            </a:r>
          </a:p>
          <a:p>
            <a:endParaRPr lang="en-US">
              <a:solidFill>
                <a:srgbClr val="008000"/>
              </a:solidFill>
            </a:endParaRPr>
          </a:p>
          <a:p>
            <a:r>
              <a:rPr lang="en-US">
                <a:solidFill>
                  <a:srgbClr val="003399"/>
                </a:solidFill>
              </a:rPr>
              <a:t>Dielectrics are never</a:t>
            </a:r>
          </a:p>
          <a:p>
            <a:r>
              <a:rPr lang="en-US">
                <a:solidFill>
                  <a:srgbClr val="003399"/>
                </a:solidFill>
              </a:rPr>
              <a:t>perfect insulators: material</a:t>
            </a:r>
          </a:p>
          <a:p>
            <a:r>
              <a:rPr lang="en-US">
                <a:solidFill>
                  <a:srgbClr val="003399"/>
                </a:solidFill>
              </a:rPr>
              <a:t>leaks</a:t>
            </a:r>
          </a:p>
        </p:txBody>
      </p:sp>
      <p:pic>
        <p:nvPicPr>
          <p:cNvPr id="582667" name="Picture 11" descr="Figure24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82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2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2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2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2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2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2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2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2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2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2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26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26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26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26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26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83683" name="Picture 3" descr="Figure24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098925" y="192089"/>
            <a:ext cx="3798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</a:rPr>
              <a:t>Induced charge: Polarization</a:t>
            </a:r>
          </a:p>
        </p:txBody>
      </p:sp>
      <p:sp>
        <p:nvSpPr>
          <p:cNvPr id="583685" name="Text Box 5"/>
          <p:cNvSpPr txBox="1">
            <a:spLocks noChangeArrowheads="1"/>
          </p:cNvSpPr>
          <p:nvPr/>
        </p:nvSpPr>
        <p:spPr bwMode="auto">
          <a:xfrm>
            <a:off x="2879726" y="722313"/>
            <a:ext cx="56074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If V changes with K, E must decrease too:  E = E</a:t>
            </a:r>
            <a:r>
              <a:rPr lang="en-US" baseline="-25000">
                <a:solidFill>
                  <a:srgbClr val="008000"/>
                </a:solidFill>
              </a:rPr>
              <a:t>0</a:t>
            </a:r>
            <a:r>
              <a:rPr lang="en-US">
                <a:solidFill>
                  <a:srgbClr val="008000"/>
                </a:solidFill>
              </a:rPr>
              <a:t>/K</a:t>
            </a:r>
          </a:p>
          <a:p>
            <a:r>
              <a:rPr lang="en-US">
                <a:solidFill>
                  <a:srgbClr val="008000"/>
                </a:solidFill>
              </a:rPr>
              <a:t>This can be visually understood considering that materials</a:t>
            </a:r>
          </a:p>
          <a:p>
            <a:r>
              <a:rPr lang="en-US">
                <a:solidFill>
                  <a:srgbClr val="008000"/>
                </a:solidFill>
              </a:rPr>
              <a:t>are made up of atoms and molecules:</a:t>
            </a:r>
          </a:p>
        </p:txBody>
      </p:sp>
    </p:spTree>
    <p:extLst>
      <p:ext uri="{BB962C8B-B14F-4D97-AF65-F5344CB8AC3E}">
        <p14:creationId xmlns:p14="http://schemas.microsoft.com/office/powerpoint/2010/main" val="5949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1" y="381001"/>
            <a:ext cx="6095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</a:rPr>
              <a:t>Induced charge: Polarization – Molecular View</a:t>
            </a:r>
          </a:p>
        </p:txBody>
      </p:sp>
      <p:pic>
        <p:nvPicPr>
          <p:cNvPr id="50180" name="Picture 4" descr="Figure24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9" name="Picture 5" descr="Figure24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954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0" name="Picture 6" descr="Figure24_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954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1" name="Picture 7" descr="table_24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241926"/>
            <a:ext cx="469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1812926" y="6132513"/>
            <a:ext cx="2175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1F1876"/>
                </a:solidFill>
              </a:rPr>
              <a:t>Dielectric breakdown</a:t>
            </a:r>
          </a:p>
        </p:txBody>
      </p:sp>
    </p:spTree>
    <p:extLst>
      <p:ext uri="{BB962C8B-B14F-4D97-AF65-F5344CB8AC3E}">
        <p14:creationId xmlns:p14="http://schemas.microsoft.com/office/powerpoint/2010/main" val="40706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3336926" y="696913"/>
            <a:ext cx="416331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663300"/>
                </a:solidFill>
              </a:rPr>
              <a:t>Change with dielectric:</a:t>
            </a:r>
          </a:p>
          <a:p>
            <a:endParaRPr lang="en-US" sz="2000" b="1">
              <a:solidFill>
                <a:srgbClr val="663300"/>
              </a:solidFill>
            </a:endParaRPr>
          </a:p>
          <a:p>
            <a:r>
              <a:rPr lang="en-US" sz="2000" b="1">
                <a:solidFill>
                  <a:srgbClr val="663300"/>
                </a:solidFill>
              </a:rPr>
              <a:t>E</a:t>
            </a:r>
            <a:r>
              <a:rPr lang="en-US" sz="2000" b="1" baseline="-25000">
                <a:solidFill>
                  <a:srgbClr val="663300"/>
                </a:solidFill>
              </a:rPr>
              <a:t>0</a:t>
            </a:r>
            <a:r>
              <a:rPr lang="en-US" sz="2000" b="1">
                <a:solidFill>
                  <a:srgbClr val="663300"/>
                </a:solidFill>
              </a:rPr>
              <a:t> = </a:t>
            </a:r>
            <a:r>
              <a:rPr lang="en-US" sz="2000" b="1">
                <a:solidFill>
                  <a:srgbClr val="663300"/>
                </a:solidFill>
                <a:latin typeface="Symbol" pitchFamily="18" charset="2"/>
              </a:rPr>
              <a:t>s/e</a:t>
            </a:r>
            <a:r>
              <a:rPr lang="en-US" sz="2000" b="1" baseline="-25000">
                <a:solidFill>
                  <a:srgbClr val="663300"/>
                </a:solidFill>
              </a:rPr>
              <a:t>0</a:t>
            </a:r>
            <a:r>
              <a:rPr lang="en-US" sz="2000" b="1">
                <a:solidFill>
                  <a:srgbClr val="663300"/>
                </a:solidFill>
              </a:rPr>
              <a:t>  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  E = (</a:t>
            </a:r>
            <a:r>
              <a:rPr lang="en-US" sz="2000" b="1">
                <a:solidFill>
                  <a:srgbClr val="663300"/>
                </a:solidFill>
                <a:latin typeface="Symbol" pitchFamily="18" charset="2"/>
                <a:sym typeface="Wingdings" pitchFamily="2" charset="2"/>
              </a:rPr>
              <a:t>s-s</a:t>
            </a:r>
            <a:r>
              <a:rPr lang="en-US" sz="2000" b="1" baseline="-25000">
                <a:solidFill>
                  <a:srgbClr val="663300"/>
                </a:solidFill>
                <a:sym typeface="Wingdings" pitchFamily="2" charset="2"/>
              </a:rPr>
              <a:t>i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)/</a:t>
            </a:r>
            <a:r>
              <a:rPr lang="en-US" sz="2000" b="1">
                <a:solidFill>
                  <a:srgbClr val="663300"/>
                </a:solidFill>
                <a:latin typeface="Symbol" pitchFamily="18" charset="2"/>
                <a:sym typeface="Wingdings" pitchFamily="2" charset="2"/>
              </a:rPr>
              <a:t>e</a:t>
            </a:r>
            <a:r>
              <a:rPr lang="en-US" sz="2000" b="1" baseline="-25000">
                <a:solidFill>
                  <a:srgbClr val="663300"/>
                </a:solidFill>
                <a:sym typeface="Wingdings" pitchFamily="2" charset="2"/>
              </a:rPr>
              <a:t>0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   and = E</a:t>
            </a:r>
            <a:r>
              <a:rPr lang="en-US" sz="2000" b="1" baseline="-25000">
                <a:solidFill>
                  <a:srgbClr val="663300"/>
                </a:solidFill>
                <a:sym typeface="Wingdings" pitchFamily="2" charset="2"/>
              </a:rPr>
              <a:t>0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/K</a:t>
            </a:r>
          </a:p>
          <a:p>
            <a:r>
              <a:rPr lang="en-US" sz="2000" b="1">
                <a:solidFill>
                  <a:srgbClr val="663300"/>
                </a:solidFill>
                <a:latin typeface="Symbol" pitchFamily="18" charset="2"/>
                <a:sym typeface="Wingdings" pitchFamily="2" charset="2"/>
              </a:rPr>
              <a:t>s-s</a:t>
            </a:r>
            <a:r>
              <a:rPr lang="en-US" sz="2000" b="1" baseline="-25000">
                <a:solidFill>
                  <a:srgbClr val="663300"/>
                </a:solidFill>
                <a:sym typeface="Wingdings" pitchFamily="2" charset="2"/>
              </a:rPr>
              <a:t>i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 = </a:t>
            </a:r>
            <a:r>
              <a:rPr lang="en-US" sz="2000" b="1">
                <a:solidFill>
                  <a:srgbClr val="663300"/>
                </a:solidFill>
                <a:latin typeface="Symbol" pitchFamily="18" charset="2"/>
                <a:sym typeface="Wingdings" pitchFamily="2" charset="2"/>
              </a:rPr>
              <a:t>e</a:t>
            </a:r>
            <a:r>
              <a:rPr lang="en-US" sz="2000" b="1" baseline="-25000">
                <a:solidFill>
                  <a:srgbClr val="663300"/>
                </a:solidFill>
                <a:sym typeface="Wingdings" pitchFamily="2" charset="2"/>
              </a:rPr>
              <a:t>0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E</a:t>
            </a:r>
            <a:r>
              <a:rPr lang="en-US" sz="2000" b="1" baseline="-25000">
                <a:solidFill>
                  <a:srgbClr val="663300"/>
                </a:solidFill>
                <a:sym typeface="Wingdings" pitchFamily="2" charset="2"/>
              </a:rPr>
              <a:t>0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/K  </a:t>
            </a:r>
            <a:r>
              <a:rPr lang="en-US" sz="2000" b="1">
                <a:solidFill>
                  <a:srgbClr val="6633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b="1" baseline="-25000">
                <a:solidFill>
                  <a:srgbClr val="663300"/>
                </a:solidFill>
                <a:sym typeface="Wingdings" pitchFamily="2" charset="2"/>
              </a:rPr>
              <a:t>i</a:t>
            </a:r>
            <a:r>
              <a:rPr lang="en-US" sz="2000" b="1">
                <a:solidFill>
                  <a:srgbClr val="663300"/>
                </a:solidFill>
                <a:latin typeface="Symbol" pitchFamily="18" charset="2"/>
                <a:sym typeface="Wingdings" pitchFamily="2" charset="2"/>
              </a:rPr>
              <a:t> = s -s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/K  </a:t>
            </a:r>
          </a:p>
          <a:p>
            <a:r>
              <a:rPr lang="en-US" sz="2000" b="1">
                <a:solidFill>
                  <a:srgbClr val="6633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b="1" baseline="-25000">
                <a:solidFill>
                  <a:srgbClr val="663300"/>
                </a:solidFill>
                <a:sym typeface="Wingdings" pitchFamily="2" charset="2"/>
              </a:rPr>
              <a:t>i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 = </a:t>
            </a:r>
            <a:r>
              <a:rPr lang="en-US" sz="2000" b="1">
                <a:solidFill>
                  <a:srgbClr val="6633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b="1">
                <a:solidFill>
                  <a:srgbClr val="663300"/>
                </a:solidFill>
                <a:sym typeface="Wingdings" pitchFamily="2" charset="2"/>
              </a:rPr>
              <a:t> (1-1/K)</a:t>
            </a:r>
          </a:p>
        </p:txBody>
      </p:sp>
      <p:pic>
        <p:nvPicPr>
          <p:cNvPr id="585733" name="Picture 5" descr="eq_24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2895600"/>
            <a:ext cx="46085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6689726" y="3284538"/>
            <a:ext cx="893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663300"/>
                </a:solidFill>
              </a:rPr>
              <a:t>E = </a:t>
            </a:r>
            <a:r>
              <a:rPr lang="en-US" sz="2000" b="1">
                <a:solidFill>
                  <a:srgbClr val="663300"/>
                </a:solidFill>
                <a:latin typeface="Symbol" pitchFamily="18" charset="2"/>
              </a:rPr>
              <a:t>s/e</a:t>
            </a:r>
          </a:p>
        </p:txBody>
      </p:sp>
      <p:pic>
        <p:nvPicPr>
          <p:cNvPr id="585735" name="Picture 7" descr="eq_24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5181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6" name="Picture 8" descr="eq_24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257800"/>
            <a:ext cx="58674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737" name="Text Box 9"/>
          <p:cNvSpPr txBox="1">
            <a:spLocks noChangeArrowheads="1"/>
          </p:cNvSpPr>
          <p:nvPr/>
        </p:nvSpPr>
        <p:spPr bwMode="auto">
          <a:xfrm>
            <a:off x="6689725" y="5900738"/>
            <a:ext cx="2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3300"/>
                </a:solidFill>
              </a:rPr>
              <a:t>Empty space: K=1, </a:t>
            </a:r>
            <a:r>
              <a:rPr lang="en-US">
                <a:solidFill>
                  <a:srgbClr val="663300"/>
                </a:solidFill>
                <a:latin typeface="Symbol" pitchFamily="18" charset="2"/>
              </a:rPr>
              <a:t>e=e</a:t>
            </a:r>
            <a:r>
              <a:rPr lang="en-US" baseline="-25000">
                <a:solidFill>
                  <a:srgbClr val="6633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35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381000"/>
            <a:ext cx="67056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Work done by </a:t>
            </a:r>
            <a:r>
              <a:rPr lang="en-US" sz="20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on moving charges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 heat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(average vibrational energy increased i.e. temperature)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3252" name="Picture 4" descr="Figure25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600200"/>
            <a:ext cx="4038600" cy="3028950"/>
          </a:xfrm>
          <a:noFill/>
        </p:spPr>
      </p:pic>
      <p:sp>
        <p:nvSpPr>
          <p:cNvPr id="587781" name="Text Box 5"/>
          <p:cNvSpPr txBox="1">
            <a:spLocks noChangeArrowheads="1"/>
          </p:cNvSpPr>
          <p:nvPr/>
        </p:nvSpPr>
        <p:spPr bwMode="auto">
          <a:xfrm>
            <a:off x="6994526" y="1481138"/>
            <a:ext cx="3305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8000"/>
                </a:solidFill>
                <a:latin typeface="Tahoma" pitchFamily="34" charset="0"/>
              </a:rPr>
              <a:t>Current through A:= dQ/dt</a:t>
            </a:r>
          </a:p>
          <a:p>
            <a:r>
              <a:rPr lang="en-US" i="1">
                <a:solidFill>
                  <a:srgbClr val="808000"/>
                </a:solidFill>
                <a:latin typeface="Tahoma" pitchFamily="34" charset="0"/>
              </a:rPr>
              <a:t>charge through A per unit time</a:t>
            </a:r>
          </a:p>
        </p:txBody>
      </p:sp>
      <p:sp>
        <p:nvSpPr>
          <p:cNvPr id="587782" name="Text Box 6"/>
          <p:cNvSpPr txBox="1">
            <a:spLocks noChangeArrowheads="1"/>
          </p:cNvSpPr>
          <p:nvPr/>
        </p:nvSpPr>
        <p:spPr bwMode="auto">
          <a:xfrm>
            <a:off x="7070725" y="2471738"/>
            <a:ext cx="191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Tahoma" pitchFamily="34" charset="0"/>
              </a:rPr>
              <a:t>Unit [A] ‘Ampere’</a:t>
            </a:r>
          </a:p>
          <a:p>
            <a:r>
              <a:rPr lang="en-US">
                <a:solidFill>
                  <a:srgbClr val="0066FF"/>
                </a:solidFill>
                <a:latin typeface="Tahoma" pitchFamily="34" charset="0"/>
              </a:rPr>
              <a:t>[A] = [C/s]</a:t>
            </a:r>
          </a:p>
        </p:txBody>
      </p:sp>
      <p:sp>
        <p:nvSpPr>
          <p:cNvPr id="587783" name="Text Box 7"/>
          <p:cNvSpPr txBox="1">
            <a:spLocks noChangeArrowheads="1"/>
          </p:cNvSpPr>
          <p:nvPr/>
        </p:nvSpPr>
        <p:spPr bwMode="auto">
          <a:xfrm>
            <a:off x="2270125" y="4681538"/>
            <a:ext cx="71707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8000"/>
                </a:solidFill>
                <a:latin typeface="Tahoma" pitchFamily="34" charset="0"/>
              </a:rPr>
              <a:t>Concentration of charges n [m</a:t>
            </a:r>
            <a:r>
              <a:rPr lang="en-US" baseline="30000">
                <a:solidFill>
                  <a:srgbClr val="808000"/>
                </a:solidFill>
                <a:latin typeface="Tahoma" pitchFamily="34" charset="0"/>
              </a:rPr>
              <a:t>-3</a:t>
            </a:r>
            <a:r>
              <a:rPr lang="en-US">
                <a:solidFill>
                  <a:srgbClr val="808000"/>
                </a:solidFill>
                <a:latin typeface="Tahoma" pitchFamily="34" charset="0"/>
              </a:rPr>
              <a:t>] , all move with v</a:t>
            </a:r>
            <a:r>
              <a:rPr lang="en-US" baseline="-25000">
                <a:solidFill>
                  <a:srgbClr val="808000"/>
                </a:solidFill>
                <a:latin typeface="Tahoma" pitchFamily="34" charset="0"/>
              </a:rPr>
              <a:t>d</a:t>
            </a:r>
            <a:r>
              <a:rPr lang="en-US">
                <a:solidFill>
                  <a:srgbClr val="808000"/>
                </a:solidFill>
                <a:latin typeface="Tahoma" pitchFamily="34" charset="0"/>
              </a:rPr>
              <a:t>, in dt moves v</a:t>
            </a:r>
            <a:r>
              <a:rPr lang="en-US" baseline="-25000">
                <a:solidFill>
                  <a:srgbClr val="808000"/>
                </a:solidFill>
                <a:latin typeface="Tahoma" pitchFamily="34" charset="0"/>
              </a:rPr>
              <a:t>d</a:t>
            </a:r>
            <a:r>
              <a:rPr lang="en-US">
                <a:solidFill>
                  <a:srgbClr val="808000"/>
                </a:solidFill>
                <a:latin typeface="Tahoma" pitchFamily="34" charset="0"/>
              </a:rPr>
              <a:t>dt,</a:t>
            </a:r>
          </a:p>
          <a:p>
            <a:r>
              <a:rPr lang="en-US">
                <a:solidFill>
                  <a:srgbClr val="808000"/>
                </a:solidFill>
                <a:latin typeface="Tahoma" pitchFamily="34" charset="0"/>
              </a:rPr>
              <a:t>volume Av</a:t>
            </a:r>
            <a:r>
              <a:rPr lang="en-US" baseline="-25000">
                <a:solidFill>
                  <a:srgbClr val="808000"/>
                </a:solidFill>
                <a:latin typeface="Tahoma" pitchFamily="34" charset="0"/>
              </a:rPr>
              <a:t>d</a:t>
            </a:r>
            <a:r>
              <a:rPr lang="en-US">
                <a:solidFill>
                  <a:srgbClr val="808000"/>
                </a:solidFill>
                <a:latin typeface="Tahoma" pitchFamily="34" charset="0"/>
              </a:rPr>
              <a:t>dt, number of particles in volume n Av</a:t>
            </a:r>
            <a:r>
              <a:rPr lang="en-US" baseline="-25000">
                <a:solidFill>
                  <a:srgbClr val="808000"/>
                </a:solidFill>
                <a:latin typeface="Tahoma" pitchFamily="34" charset="0"/>
              </a:rPr>
              <a:t>d</a:t>
            </a:r>
            <a:r>
              <a:rPr lang="en-US">
                <a:solidFill>
                  <a:srgbClr val="808000"/>
                </a:solidFill>
                <a:latin typeface="Tahoma" pitchFamily="34" charset="0"/>
              </a:rPr>
              <a:t>dt</a:t>
            </a:r>
          </a:p>
          <a:p>
            <a:endParaRPr lang="en-US">
              <a:solidFill>
                <a:srgbClr val="808000"/>
              </a:solidFill>
              <a:latin typeface="Tahoma" pitchFamily="34" charset="0"/>
            </a:endParaRPr>
          </a:p>
          <a:p>
            <a:r>
              <a:rPr lang="en-US">
                <a:solidFill>
                  <a:srgbClr val="808000"/>
                </a:solidFill>
                <a:latin typeface="Tahoma" pitchFamily="34" charset="0"/>
              </a:rPr>
              <a:t>What is charge that flows out of volume?</a:t>
            </a:r>
          </a:p>
          <a:p>
            <a:r>
              <a:rPr lang="en-US">
                <a:latin typeface="Tahoma" pitchFamily="34" charset="0"/>
              </a:rPr>
              <a:t>dQ = q (n Av</a:t>
            </a:r>
            <a:r>
              <a:rPr lang="en-US" baseline="-25000">
                <a:latin typeface="Tahoma" pitchFamily="34" charset="0"/>
              </a:rPr>
              <a:t>d</a:t>
            </a:r>
            <a:r>
              <a:rPr lang="en-US">
                <a:latin typeface="Tahoma" pitchFamily="34" charset="0"/>
              </a:rPr>
              <a:t>dt)              </a:t>
            </a:r>
            <a:r>
              <a:rPr lang="en-US">
                <a:latin typeface="Tahoma" pitchFamily="34" charset="0"/>
                <a:sym typeface="Wingdings" pitchFamily="2" charset="2"/>
              </a:rPr>
              <a:t> current dQ/dt = n qv</a:t>
            </a:r>
            <a:r>
              <a:rPr lang="en-US" baseline="-25000">
                <a:latin typeface="Tahoma" pitchFamily="34" charset="0"/>
                <a:sym typeface="Wingdings" pitchFamily="2" charset="2"/>
              </a:rPr>
              <a:t>d</a:t>
            </a:r>
            <a:r>
              <a:rPr lang="en-US">
                <a:latin typeface="Tahoma" pitchFamily="34" charset="0"/>
                <a:sym typeface="Wingdings" pitchFamily="2" charset="2"/>
              </a:rPr>
              <a:t>A</a:t>
            </a:r>
          </a:p>
          <a:p>
            <a:r>
              <a:rPr lang="en-US">
                <a:latin typeface="Tahoma" pitchFamily="34" charset="0"/>
                <a:sym typeface="Wingdings" pitchFamily="2" charset="2"/>
              </a:rPr>
              <a:t>Current density [A/m</a:t>
            </a:r>
            <a:r>
              <a:rPr lang="en-US" baseline="30000">
                <a:latin typeface="Tahoma" pitchFamily="34" charset="0"/>
                <a:sym typeface="Wingdings" pitchFamily="2" charset="2"/>
              </a:rPr>
              <a:t>2</a:t>
            </a:r>
            <a:r>
              <a:rPr lang="en-US">
                <a:latin typeface="Tahoma" pitchFamily="34" charset="0"/>
                <a:sym typeface="Wingdings" pitchFamily="2" charset="2"/>
              </a:rPr>
              <a:t>]      J = I/A = nqv</a:t>
            </a:r>
            <a:r>
              <a:rPr lang="en-US" baseline="-25000">
                <a:latin typeface="Tahoma" pitchFamily="34" charset="0"/>
                <a:sym typeface="Wingdings" pitchFamily="2" charset="2"/>
              </a:rPr>
              <a:t>d</a:t>
            </a:r>
            <a:endParaRPr lang="en-US" baseline="-25000">
              <a:latin typeface="Tahoma" pitchFamily="34" charset="0"/>
            </a:endParaRPr>
          </a:p>
        </p:txBody>
      </p:sp>
      <p:sp>
        <p:nvSpPr>
          <p:cNvPr id="587784" name="Text Box 8"/>
          <p:cNvSpPr txBox="1">
            <a:spLocks noChangeArrowheads="1"/>
          </p:cNvSpPr>
          <p:nvPr/>
        </p:nvSpPr>
        <p:spPr bwMode="auto">
          <a:xfrm>
            <a:off x="6842126" y="3462339"/>
            <a:ext cx="3717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Tahoma" pitchFamily="34" charset="0"/>
              </a:rPr>
              <a:t>Current and current density do</a:t>
            </a:r>
          </a:p>
          <a:p>
            <a:r>
              <a:rPr lang="en-US" b="1">
                <a:solidFill>
                  <a:srgbClr val="008000"/>
                </a:solidFill>
                <a:latin typeface="Tahoma" pitchFamily="34" charset="0"/>
              </a:rPr>
              <a:t>not depend on sign of charge</a:t>
            </a:r>
          </a:p>
          <a:p>
            <a:r>
              <a:rPr lang="en-US" b="1">
                <a:solidFill>
                  <a:srgbClr val="008000"/>
                </a:solidFill>
                <a:latin typeface="Tahoma" pitchFamily="34" charset="0"/>
                <a:sym typeface="Wingdings" pitchFamily="2" charset="2"/>
              </a:rPr>
              <a:t> Replace q by /q/</a:t>
            </a:r>
            <a:endParaRPr lang="en-US" b="1">
              <a:solidFill>
                <a:srgbClr val="008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87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87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87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87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87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413125" y="152400"/>
            <a:ext cx="1191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RC Circuits</a:t>
            </a:r>
          </a:p>
        </p:txBody>
      </p:sp>
      <p:pic>
        <p:nvPicPr>
          <p:cNvPr id="72709" name="Picture 5" descr="Figure26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6675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565525" y="762000"/>
            <a:ext cx="2121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Charging a capacitor</a:t>
            </a:r>
          </a:p>
        </p:txBody>
      </p:sp>
      <p:pic>
        <p:nvPicPr>
          <p:cNvPr id="626695" name="Picture 7" descr="eq_26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4191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6696" name="Picture 8" descr="eq_26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5715000"/>
            <a:ext cx="39798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697" name="Text Box 9"/>
          <p:cNvSpPr txBox="1">
            <a:spLocks noChangeArrowheads="1"/>
          </p:cNvSpPr>
          <p:nvPr/>
        </p:nvSpPr>
        <p:spPr bwMode="auto">
          <a:xfrm>
            <a:off x="8153401" y="228601"/>
            <a:ext cx="204498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From now on </a:t>
            </a:r>
          </a:p>
          <a:p>
            <a:r>
              <a:rPr lang="en-US" sz="2000" dirty="0">
                <a:solidFill>
                  <a:srgbClr val="006600"/>
                </a:solidFill>
              </a:rPr>
              <a:t>instantaneous </a:t>
            </a:r>
          </a:p>
          <a:p>
            <a:r>
              <a:rPr lang="en-US" sz="2000" dirty="0">
                <a:solidFill>
                  <a:srgbClr val="006600"/>
                </a:solidFill>
              </a:rPr>
              <a:t>Quantities I and V</a:t>
            </a:r>
          </a:p>
          <a:p>
            <a:r>
              <a:rPr lang="en-US" sz="2000" dirty="0">
                <a:solidFill>
                  <a:srgbClr val="006600"/>
                </a:solidFill>
              </a:rPr>
              <a:t>in </a:t>
            </a:r>
            <a:r>
              <a:rPr lang="en-US" sz="2000" b="1" dirty="0">
                <a:solidFill>
                  <a:srgbClr val="006600"/>
                </a:solidFill>
              </a:rPr>
              <a:t>small fonts</a:t>
            </a:r>
          </a:p>
          <a:p>
            <a:r>
              <a:rPr lang="en-US" sz="2000" dirty="0" err="1">
                <a:solidFill>
                  <a:srgbClr val="006600"/>
                </a:solidFill>
              </a:rPr>
              <a:t>v</a:t>
            </a:r>
            <a:r>
              <a:rPr lang="en-US" sz="2000" baseline="-25000" dirty="0" err="1">
                <a:solidFill>
                  <a:srgbClr val="006600"/>
                </a:solidFill>
              </a:rPr>
              <a:t>ab</a:t>
            </a:r>
            <a:r>
              <a:rPr lang="en-US" sz="2000" dirty="0">
                <a:solidFill>
                  <a:srgbClr val="006600"/>
                </a:solidFill>
              </a:rPr>
              <a:t> = </a:t>
            </a:r>
            <a:r>
              <a:rPr lang="en-US" sz="2000" dirty="0" err="1">
                <a:solidFill>
                  <a:srgbClr val="006600"/>
                </a:solidFill>
              </a:rPr>
              <a:t>i</a:t>
            </a:r>
            <a:r>
              <a:rPr lang="en-US" sz="2000" dirty="0">
                <a:solidFill>
                  <a:srgbClr val="006600"/>
                </a:solidFill>
              </a:rPr>
              <a:t> R</a:t>
            </a:r>
          </a:p>
          <a:p>
            <a:r>
              <a:rPr lang="en-US" sz="2000" dirty="0" err="1">
                <a:solidFill>
                  <a:srgbClr val="006600"/>
                </a:solidFill>
              </a:rPr>
              <a:t>v</a:t>
            </a:r>
            <a:r>
              <a:rPr lang="en-US" sz="2000" baseline="-25000" dirty="0" err="1">
                <a:solidFill>
                  <a:srgbClr val="006600"/>
                </a:solidFill>
              </a:rPr>
              <a:t>bc</a:t>
            </a:r>
            <a:r>
              <a:rPr lang="en-US" sz="2000" dirty="0">
                <a:solidFill>
                  <a:srgbClr val="006600"/>
                </a:solidFill>
              </a:rPr>
              <a:t> = q/C</a:t>
            </a:r>
          </a:p>
          <a:p>
            <a:r>
              <a:rPr lang="en-US" sz="2000" dirty="0">
                <a:solidFill>
                  <a:srgbClr val="006600"/>
                </a:solidFill>
              </a:rPr>
              <a:t>Kirchhoff:</a:t>
            </a:r>
          </a:p>
          <a:p>
            <a:r>
              <a:rPr lang="en-US" sz="2400" b="1" dirty="0">
                <a:solidFill>
                  <a:srgbClr val="006600"/>
                </a:solidFill>
                <a:latin typeface="Bradley Hand ITC" pitchFamily="66" charset="0"/>
              </a:rPr>
              <a:t>E</a:t>
            </a:r>
            <a:r>
              <a:rPr lang="en-US" sz="2000" dirty="0">
                <a:solidFill>
                  <a:srgbClr val="006600"/>
                </a:solidFill>
              </a:rPr>
              <a:t> – </a:t>
            </a:r>
            <a:r>
              <a:rPr lang="en-US" sz="2000" dirty="0" err="1">
                <a:solidFill>
                  <a:srgbClr val="006600"/>
                </a:solidFill>
              </a:rPr>
              <a:t>iR</a:t>
            </a:r>
            <a:r>
              <a:rPr lang="en-US" sz="2000" dirty="0">
                <a:solidFill>
                  <a:srgbClr val="006600"/>
                </a:solidFill>
              </a:rPr>
              <a:t> –q/C = 0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 err="1">
                <a:solidFill>
                  <a:schemeClr val="bg2"/>
                </a:solidFill>
                <a:sym typeface="Wingdings" pitchFamily="2" charset="2"/>
              </a:rPr>
              <a:t>i</a:t>
            </a:r>
            <a:r>
              <a:rPr lang="en-US" sz="2000" dirty="0">
                <a:solidFill>
                  <a:schemeClr val="bg2"/>
                </a:solidFill>
                <a:sym typeface="Wingdings" pitchFamily="2" charset="2"/>
              </a:rPr>
              <a:t> = </a:t>
            </a:r>
            <a:r>
              <a:rPr lang="en-US" sz="2000" b="1" dirty="0">
                <a:solidFill>
                  <a:schemeClr val="bg2"/>
                </a:solidFill>
                <a:latin typeface="Bradley Hand ITC" pitchFamily="66" charset="0"/>
                <a:sym typeface="Wingdings" pitchFamily="2" charset="2"/>
              </a:rPr>
              <a:t>E</a:t>
            </a:r>
            <a:r>
              <a:rPr lang="en-US" sz="2000" dirty="0">
                <a:solidFill>
                  <a:schemeClr val="bg2"/>
                </a:solidFill>
                <a:sym typeface="Wingdings" pitchFamily="2" charset="2"/>
              </a:rPr>
              <a:t>/R – q/RC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</a:rPr>
              <a:t>As q increases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</a:rPr>
              <a:t>towards </a:t>
            </a:r>
            <a:r>
              <a:rPr lang="en-US" sz="2000" dirty="0" err="1">
                <a:solidFill>
                  <a:schemeClr val="bg2"/>
                </a:solidFill>
              </a:rPr>
              <a:t>Q</a:t>
            </a:r>
            <a:r>
              <a:rPr lang="en-US" sz="2000" baseline="-25000" dirty="0" err="1">
                <a:solidFill>
                  <a:schemeClr val="bg2"/>
                </a:solidFill>
              </a:rPr>
              <a:t>f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>
                <a:solidFill>
                  <a:schemeClr val="bg2"/>
                </a:solidFill>
              </a:rPr>
              <a:t>i</a:t>
            </a:r>
            <a:r>
              <a:rPr lang="en-US" sz="2000" dirty="0">
                <a:solidFill>
                  <a:schemeClr val="bg2"/>
                </a:solidFill>
              </a:rPr>
              <a:t> decreases </a:t>
            </a:r>
            <a:r>
              <a:rPr lang="en-US" sz="2000" dirty="0">
                <a:solidFill>
                  <a:schemeClr val="bg2"/>
                </a:solidFill>
                <a:sym typeface="Wingdings" pitchFamily="2" charset="2"/>
              </a:rPr>
              <a:t> 0</a:t>
            </a:r>
          </a:p>
        </p:txBody>
      </p:sp>
      <p:pic>
        <p:nvPicPr>
          <p:cNvPr id="626699" name="Picture 11" descr="Figure26_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3962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257800"/>
            <a:ext cx="1309816" cy="457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924800" y="518160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Separate variables: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2975" y="6324085"/>
            <a:ext cx="1219200" cy="38501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001001" y="5638800"/>
            <a:ext cx="2256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Integrate, take exp.: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6248400"/>
            <a:ext cx="2667000" cy="53638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3047" y="5715000"/>
            <a:ext cx="1383323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6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6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6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6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6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6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6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6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6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6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6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6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6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6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6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6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6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6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6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6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79 L -0.46667 -0.1611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6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62669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3581401" y="914401"/>
            <a:ext cx="3066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00"/>
                </a:solidFill>
              </a:rPr>
              <a:t>Discharging a capacitor</a:t>
            </a:r>
          </a:p>
        </p:txBody>
      </p:sp>
      <p:sp>
        <p:nvSpPr>
          <p:cNvPr id="627717" name="Text Box 5"/>
          <p:cNvSpPr txBox="1">
            <a:spLocks noChangeArrowheads="1"/>
          </p:cNvSpPr>
          <p:nvPr/>
        </p:nvSpPr>
        <p:spPr bwMode="auto">
          <a:xfrm>
            <a:off x="3352801" y="381001"/>
            <a:ext cx="36045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Characteristic time constant </a:t>
            </a:r>
            <a:r>
              <a:rPr lang="en-US" b="1">
                <a:latin typeface="Symbol" pitchFamily="18" charset="2"/>
              </a:rPr>
              <a:t>t</a:t>
            </a:r>
            <a:r>
              <a:rPr lang="en-US" b="1"/>
              <a:t> = RC !</a:t>
            </a:r>
          </a:p>
          <a:p>
            <a:endParaRPr lang="en-US" b="1"/>
          </a:p>
          <a:p>
            <a:endParaRPr lang="en-US" b="1"/>
          </a:p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627718" name="Picture 6" descr="Figure26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133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719" name="Picture 7" descr="eq_26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42672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720" name="Picture 8" descr="eq_26_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09801"/>
            <a:ext cx="40259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721" name="Picture 9" descr="Figure26_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429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7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2346325" y="392113"/>
            <a:ext cx="60578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006600"/>
                </a:solidFill>
              </a:rPr>
              <a:t>Ex 26.37   - C= 455 [pF] charged with 65.5 [</a:t>
            </a:r>
            <a:r>
              <a:rPr lang="en-US" sz="2000" b="1" dirty="0" err="1">
                <a:solidFill>
                  <a:srgbClr val="006600"/>
                </a:solidFill>
              </a:rPr>
              <a:t>nC</a:t>
            </a:r>
            <a:r>
              <a:rPr lang="en-US" sz="2000" b="1" dirty="0">
                <a:solidFill>
                  <a:srgbClr val="006600"/>
                </a:solidFill>
              </a:rPr>
              <a:t>] per plate</a:t>
            </a:r>
          </a:p>
          <a:p>
            <a:pPr marL="342900" indent="-342900"/>
            <a:r>
              <a:rPr lang="en-US" sz="2000" b="1" dirty="0">
                <a:solidFill>
                  <a:srgbClr val="006600"/>
                </a:solidFill>
              </a:rPr>
              <a:t>C then connected to ‘V’ with R= 1.28 [M</a:t>
            </a:r>
            <a:r>
              <a:rPr lang="en-US" sz="2000" b="1" dirty="0">
                <a:solidFill>
                  <a:srgbClr val="006600"/>
                </a:solidFill>
                <a:latin typeface="Symbol" pitchFamily="18" charset="2"/>
              </a:rPr>
              <a:t>W</a:t>
            </a:r>
            <a:r>
              <a:rPr lang="en-US" sz="2000" b="1" dirty="0">
                <a:solidFill>
                  <a:srgbClr val="006600"/>
                </a:solidFill>
              </a:rPr>
              <a:t>]</a:t>
            </a:r>
          </a:p>
          <a:p>
            <a:pPr marL="342900" indent="-342900"/>
            <a:endParaRPr lang="en-US" sz="2000" b="1" dirty="0">
              <a:solidFill>
                <a:srgbClr val="006600"/>
              </a:solidFill>
            </a:endParaRPr>
          </a:p>
          <a:p>
            <a:pPr marL="342900" indent="-342900">
              <a:buFontTx/>
              <a:buAutoNum type="alphaLcParenR"/>
            </a:pPr>
            <a:r>
              <a:rPr lang="en-US" sz="2000" b="1" dirty="0" err="1">
                <a:solidFill>
                  <a:srgbClr val="006600"/>
                </a:solidFill>
              </a:rPr>
              <a:t>i</a:t>
            </a:r>
            <a:r>
              <a:rPr lang="en-US" sz="2000" b="1" baseline="-25000" dirty="0" err="1">
                <a:solidFill>
                  <a:srgbClr val="006600"/>
                </a:solidFill>
              </a:rPr>
              <a:t>initial</a:t>
            </a:r>
            <a:r>
              <a:rPr lang="en-US" sz="2000" b="1" dirty="0">
                <a:solidFill>
                  <a:srgbClr val="006600"/>
                </a:solidFill>
              </a:rPr>
              <a:t>?</a:t>
            </a:r>
          </a:p>
          <a:p>
            <a:pPr marL="342900" indent="-342900"/>
            <a:r>
              <a:rPr lang="en-US" sz="2000" b="1" dirty="0">
                <a:solidFill>
                  <a:srgbClr val="006600"/>
                </a:solidFill>
              </a:rPr>
              <a:t>b) What is the time constant of RC?</a:t>
            </a:r>
          </a:p>
          <a:p>
            <a:pPr marL="342900" indent="-342900"/>
            <a:endParaRPr lang="en-US" sz="2000" b="1" dirty="0"/>
          </a:p>
          <a:p>
            <a:pPr marL="342900" indent="-342900">
              <a:buFontTx/>
              <a:buAutoNum type="alphaLcParenR"/>
            </a:pPr>
            <a:r>
              <a:rPr lang="en-US" sz="2000" b="1" dirty="0" err="1">
                <a:solidFill>
                  <a:srgbClr val="000099"/>
                </a:solidFill>
              </a:rPr>
              <a:t>i</a:t>
            </a:r>
            <a:r>
              <a:rPr lang="en-US" sz="2000" b="1" dirty="0">
                <a:solidFill>
                  <a:srgbClr val="000099"/>
                </a:solidFill>
              </a:rPr>
              <a:t> = q/(RC) = 6.55 10</a:t>
            </a:r>
            <a:r>
              <a:rPr lang="en-US" sz="2000" b="1" baseline="30000" dirty="0">
                <a:solidFill>
                  <a:srgbClr val="000099"/>
                </a:solidFill>
              </a:rPr>
              <a:t>-8</a:t>
            </a:r>
            <a:r>
              <a:rPr lang="en-US" sz="2000" b="1" dirty="0">
                <a:solidFill>
                  <a:srgbClr val="000099"/>
                </a:solidFill>
              </a:rPr>
              <a:t> [C] / (1.28 10</a:t>
            </a:r>
            <a:r>
              <a:rPr lang="en-US" sz="2000" b="1" baseline="30000" dirty="0">
                <a:solidFill>
                  <a:srgbClr val="000099"/>
                </a:solidFill>
              </a:rPr>
              <a:t>6</a:t>
            </a:r>
            <a:r>
              <a:rPr lang="en-US" sz="2000" b="1" dirty="0">
                <a:solidFill>
                  <a:srgbClr val="000099"/>
                </a:solidFill>
              </a:rPr>
              <a:t> [</a:t>
            </a:r>
            <a:r>
              <a:rPr lang="en-US" sz="2000" b="1" dirty="0">
                <a:solidFill>
                  <a:srgbClr val="000099"/>
                </a:solidFill>
                <a:latin typeface="Symbol" pitchFamily="18" charset="2"/>
              </a:rPr>
              <a:t>W</a:t>
            </a:r>
            <a:r>
              <a:rPr lang="en-US" sz="2000" b="1" dirty="0">
                <a:solidFill>
                  <a:srgbClr val="000099"/>
                </a:solidFill>
              </a:rPr>
              <a:t>] 4.55 10</a:t>
            </a:r>
            <a:r>
              <a:rPr lang="en-US" sz="2000" b="1" baseline="30000" dirty="0">
                <a:solidFill>
                  <a:srgbClr val="000099"/>
                </a:solidFill>
              </a:rPr>
              <a:t>-10</a:t>
            </a:r>
            <a:r>
              <a:rPr lang="en-US" sz="2000" b="1" dirty="0">
                <a:solidFill>
                  <a:srgbClr val="000099"/>
                </a:solidFill>
              </a:rPr>
              <a:t>[F])</a:t>
            </a:r>
          </a:p>
          <a:p>
            <a:pPr marL="342900" indent="-342900"/>
            <a:r>
              <a:rPr lang="en-US" sz="2000" b="1" dirty="0">
                <a:solidFill>
                  <a:srgbClr val="000099"/>
                </a:solidFill>
              </a:rPr>
              <a:t>                      =  1.12 10</a:t>
            </a:r>
            <a:r>
              <a:rPr lang="en-US" sz="2000" b="1" baseline="30000" dirty="0">
                <a:solidFill>
                  <a:srgbClr val="000099"/>
                </a:solidFill>
              </a:rPr>
              <a:t>-4</a:t>
            </a:r>
            <a:r>
              <a:rPr lang="en-US" sz="2000" b="1" dirty="0">
                <a:solidFill>
                  <a:srgbClr val="000099"/>
                </a:solidFill>
              </a:rPr>
              <a:t>[A]</a:t>
            </a:r>
          </a:p>
          <a:p>
            <a:pPr marL="342900" indent="-342900"/>
            <a:endParaRPr lang="en-US" sz="2000" b="1" dirty="0">
              <a:solidFill>
                <a:srgbClr val="000099"/>
              </a:solidFill>
            </a:endParaRPr>
          </a:p>
          <a:p>
            <a:pPr marL="342900" indent="-342900"/>
            <a:r>
              <a:rPr lang="en-US" sz="2000" b="1" dirty="0">
                <a:solidFill>
                  <a:srgbClr val="000099"/>
                </a:solidFill>
              </a:rPr>
              <a:t>    [C/(</a:t>
            </a:r>
            <a:r>
              <a:rPr lang="en-US" sz="2000" b="1" dirty="0">
                <a:solidFill>
                  <a:srgbClr val="000099"/>
                </a:solidFill>
                <a:latin typeface="Symbol" pitchFamily="18" charset="2"/>
              </a:rPr>
              <a:t>W</a:t>
            </a:r>
            <a:r>
              <a:rPr lang="en-US" sz="2000" b="1" dirty="0">
                <a:solidFill>
                  <a:srgbClr val="000099"/>
                </a:solidFill>
              </a:rPr>
              <a:t>F]     =!  [A]</a:t>
            </a:r>
          </a:p>
          <a:p>
            <a:pPr marL="342900" indent="-342900"/>
            <a:endParaRPr lang="en-US" sz="2000" b="1" dirty="0">
              <a:solidFill>
                <a:srgbClr val="000099"/>
              </a:solidFill>
            </a:endParaRPr>
          </a:p>
          <a:p>
            <a:pPr marL="342900" indent="-342900"/>
            <a:r>
              <a:rPr lang="en-US" sz="2000" b="1" dirty="0">
                <a:solidFill>
                  <a:srgbClr val="000099"/>
                </a:solidFill>
              </a:rPr>
              <a:t>b) </a:t>
            </a:r>
            <a:r>
              <a:rPr lang="en-US" sz="2000" b="1" dirty="0">
                <a:solidFill>
                  <a:srgbClr val="000099"/>
                </a:solidFill>
                <a:latin typeface="Symbol" pitchFamily="18" charset="2"/>
              </a:rPr>
              <a:t>t</a:t>
            </a:r>
            <a:r>
              <a:rPr lang="en-US" sz="2000" b="1" dirty="0">
                <a:solidFill>
                  <a:srgbClr val="000099"/>
                </a:solidFill>
              </a:rPr>
              <a:t> = RC = 1.28 10</a:t>
            </a:r>
            <a:r>
              <a:rPr lang="en-US" sz="2000" b="1" baseline="30000" dirty="0">
                <a:solidFill>
                  <a:srgbClr val="000099"/>
                </a:solidFill>
              </a:rPr>
              <a:t>6</a:t>
            </a:r>
            <a:r>
              <a:rPr lang="en-US" sz="2000" b="1" dirty="0">
                <a:solidFill>
                  <a:srgbClr val="000099"/>
                </a:solidFill>
              </a:rPr>
              <a:t> [</a:t>
            </a:r>
            <a:r>
              <a:rPr lang="en-US" sz="2000" b="1" dirty="0">
                <a:solidFill>
                  <a:srgbClr val="000099"/>
                </a:solidFill>
                <a:latin typeface="Symbol" pitchFamily="18" charset="2"/>
              </a:rPr>
              <a:t>W</a:t>
            </a:r>
            <a:r>
              <a:rPr lang="en-US" sz="2000" b="1" dirty="0">
                <a:solidFill>
                  <a:srgbClr val="000099"/>
                </a:solidFill>
              </a:rPr>
              <a:t>] 4.55 10</a:t>
            </a:r>
            <a:r>
              <a:rPr lang="en-US" sz="2000" b="1" baseline="30000" dirty="0">
                <a:solidFill>
                  <a:srgbClr val="000099"/>
                </a:solidFill>
              </a:rPr>
              <a:t>-10</a:t>
            </a:r>
            <a:r>
              <a:rPr lang="en-US" sz="2000" b="1" dirty="0">
                <a:solidFill>
                  <a:srgbClr val="000099"/>
                </a:solidFill>
              </a:rPr>
              <a:t> [F]  = 0.582 [ms]</a:t>
            </a: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2422526" y="4968875"/>
            <a:ext cx="48013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Task: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/>
              <a:t>Find </a:t>
            </a:r>
            <a:r>
              <a:rPr lang="en-US">
                <a:latin typeface="Symbol" pitchFamily="18" charset="2"/>
              </a:rPr>
              <a:t>t</a:t>
            </a:r>
          </a:p>
          <a:p>
            <a:pPr>
              <a:defRPr/>
            </a:pPr>
            <a:r>
              <a:rPr lang="en-US">
                <a:latin typeface="Symbol" pitchFamily="18" charset="2"/>
              </a:rPr>
              <a:t>		</a:t>
            </a:r>
            <a:r>
              <a:rPr lang="en-US">
                <a:latin typeface="Times New Roman" pitchFamily="18" charset="0"/>
              </a:rPr>
              <a:t>charged fully after 1[hr]? Y/N</a:t>
            </a:r>
            <a:endParaRPr lang="en-US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44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2133601" y="533401"/>
            <a:ext cx="780976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000099"/>
                </a:solidFill>
              </a:rPr>
              <a:t>Ex </a:t>
            </a:r>
            <a:r>
              <a:rPr lang="en-US" sz="2000" b="1" dirty="0">
                <a:solidFill>
                  <a:srgbClr val="000099"/>
                </a:solidFill>
              </a:rPr>
              <a:t>26.82  </a:t>
            </a:r>
            <a:r>
              <a:rPr lang="en-US" sz="2000" b="1" dirty="0">
                <a:solidFill>
                  <a:srgbClr val="000099"/>
                </a:solidFill>
              </a:rPr>
              <a:t>C= 2.36 [</a:t>
            </a:r>
            <a:r>
              <a:rPr lang="en-US" sz="2000" b="1" dirty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sz="2000" b="1" dirty="0">
                <a:solidFill>
                  <a:srgbClr val="000099"/>
                </a:solidFill>
              </a:rPr>
              <a:t>F]  uncharged, then connected in series to </a:t>
            </a:r>
          </a:p>
          <a:p>
            <a:pPr marL="342900" indent="-342900"/>
            <a:r>
              <a:rPr lang="en-US" sz="2000" b="1" dirty="0">
                <a:solidFill>
                  <a:srgbClr val="000099"/>
                </a:solidFill>
              </a:rPr>
              <a:t>                 R= 4.26 [</a:t>
            </a:r>
            <a:r>
              <a:rPr lang="en-US" sz="2000" b="1" dirty="0">
                <a:solidFill>
                  <a:srgbClr val="000099"/>
                </a:solidFill>
                <a:latin typeface="Symbol" pitchFamily="18" charset="2"/>
              </a:rPr>
              <a:t>W</a:t>
            </a:r>
            <a:r>
              <a:rPr lang="en-US" sz="2000" b="1" dirty="0">
                <a:solidFill>
                  <a:srgbClr val="000099"/>
                </a:solidFill>
              </a:rPr>
              <a:t>] and </a:t>
            </a:r>
            <a:r>
              <a:rPr lang="en-US" sz="2400" b="1" dirty="0">
                <a:solidFill>
                  <a:srgbClr val="000099"/>
                </a:solidFill>
                <a:latin typeface="Bradley Hand ITC" pitchFamily="66" charset="0"/>
              </a:rPr>
              <a:t>E</a:t>
            </a:r>
            <a:r>
              <a:rPr lang="en-US" sz="2000" b="1" dirty="0">
                <a:solidFill>
                  <a:srgbClr val="000099"/>
                </a:solidFill>
              </a:rPr>
              <a:t>=120 [V], r=0</a:t>
            </a:r>
          </a:p>
          <a:p>
            <a:pPr marL="342900" indent="-342900"/>
            <a:endParaRPr lang="en-US" sz="2000" b="1" dirty="0"/>
          </a:p>
          <a:p>
            <a:pPr marL="342900" indent="-342900">
              <a:buFontTx/>
              <a:buAutoNum type="alphaLcParenR"/>
            </a:pPr>
            <a:r>
              <a:rPr lang="en-US" sz="2000" b="1" dirty="0">
                <a:solidFill>
                  <a:srgbClr val="006600"/>
                </a:solidFill>
              </a:rPr>
              <a:t>Rate at which energy is dissipated at R</a:t>
            </a:r>
          </a:p>
          <a:p>
            <a:pPr marL="342900" indent="-342900"/>
            <a:endParaRPr lang="en-US" sz="2000" b="1" dirty="0">
              <a:solidFill>
                <a:srgbClr val="006600"/>
              </a:solidFill>
            </a:endParaRPr>
          </a:p>
          <a:p>
            <a:pPr marL="342900" indent="-342900"/>
            <a:r>
              <a:rPr lang="en-US" sz="2000" b="1" dirty="0">
                <a:solidFill>
                  <a:srgbClr val="006600"/>
                </a:solidFill>
              </a:rPr>
              <a:t>b) Rate at which energy is stored in </a:t>
            </a:r>
            <a:r>
              <a:rPr lang="en-US" sz="2000" b="1" dirty="0">
                <a:solidFill>
                  <a:srgbClr val="006600"/>
                </a:solidFill>
              </a:rPr>
              <a:t>C increases</a:t>
            </a:r>
            <a:endParaRPr lang="en-US" sz="2000" b="1" dirty="0">
              <a:solidFill>
                <a:srgbClr val="006600"/>
              </a:solidFill>
            </a:endParaRPr>
          </a:p>
          <a:p>
            <a:pPr marL="342900" indent="-342900"/>
            <a:endParaRPr lang="en-US" sz="2000" b="1" dirty="0">
              <a:solidFill>
                <a:srgbClr val="006600"/>
              </a:solidFill>
            </a:endParaRPr>
          </a:p>
          <a:p>
            <a:pPr marL="342900" indent="-342900"/>
            <a:r>
              <a:rPr lang="en-US" sz="2000" b="1" dirty="0">
                <a:solidFill>
                  <a:srgbClr val="006600"/>
                </a:solidFill>
              </a:rPr>
              <a:t>c) Power output source</a:t>
            </a:r>
          </a:p>
          <a:p>
            <a:pPr marL="342900" indent="-342900"/>
            <a:endParaRPr lang="en-US" sz="2000" b="1" dirty="0"/>
          </a:p>
          <a:p>
            <a:pPr marL="342900" indent="-342900"/>
            <a:r>
              <a:rPr lang="en-US" sz="2000" b="1" dirty="0"/>
              <a:t>a) P</a:t>
            </a:r>
            <a:r>
              <a:rPr lang="en-US" sz="2000" b="1" baseline="-25000" dirty="0"/>
              <a:t>R</a:t>
            </a:r>
            <a:r>
              <a:rPr lang="en-US" sz="2000" b="1" dirty="0"/>
              <a:t> = V</a:t>
            </a:r>
            <a:r>
              <a:rPr lang="en-US" sz="2000" b="1" baseline="30000" dirty="0"/>
              <a:t>2</a:t>
            </a:r>
            <a:r>
              <a:rPr lang="en-US" sz="2000" b="1" dirty="0"/>
              <a:t>/R = (120[V])</a:t>
            </a:r>
            <a:r>
              <a:rPr lang="en-US" sz="2000" b="1" baseline="30000" dirty="0"/>
              <a:t>2</a:t>
            </a:r>
            <a:r>
              <a:rPr lang="en-US" sz="2000" b="1" dirty="0"/>
              <a:t> = 3.38 [kW]</a:t>
            </a:r>
          </a:p>
          <a:p>
            <a:pPr marL="342900" indent="-342900"/>
            <a:endParaRPr lang="en-US" sz="2000" b="1" dirty="0"/>
          </a:p>
          <a:p>
            <a:pPr marL="342900" indent="-342900"/>
            <a:r>
              <a:rPr lang="en-US" sz="2000" b="1" dirty="0"/>
              <a:t>b) P</a:t>
            </a:r>
            <a:r>
              <a:rPr lang="en-US" sz="2000" b="1" baseline="-25000" dirty="0"/>
              <a:t>C</a:t>
            </a:r>
            <a:r>
              <a:rPr lang="en-US" sz="2000" b="1" dirty="0"/>
              <a:t>=  </a:t>
            </a:r>
            <a:r>
              <a:rPr lang="en-US" sz="2000" b="1" dirty="0" err="1"/>
              <a:t>dU</a:t>
            </a:r>
            <a:r>
              <a:rPr lang="en-US" sz="2000" b="1" dirty="0"/>
              <a:t>/</a:t>
            </a:r>
            <a:r>
              <a:rPr lang="en-US" sz="2000" b="1" dirty="0" err="1"/>
              <a:t>dt</a:t>
            </a:r>
            <a:r>
              <a:rPr lang="en-US" sz="2000" b="1" dirty="0"/>
              <a:t> = 1/(2C)  d(q</a:t>
            </a:r>
            <a:r>
              <a:rPr lang="en-US" sz="2000" b="1" baseline="30000" dirty="0"/>
              <a:t>2</a:t>
            </a:r>
            <a:r>
              <a:rPr lang="en-US" sz="2000" b="1" dirty="0"/>
              <a:t>)/</a:t>
            </a:r>
            <a:r>
              <a:rPr lang="en-US" sz="2000" b="1" dirty="0" err="1"/>
              <a:t>dt</a:t>
            </a:r>
            <a:r>
              <a:rPr lang="en-US" sz="2000" b="1" dirty="0"/>
              <a:t> = </a:t>
            </a:r>
            <a:r>
              <a:rPr lang="en-US" sz="2000" b="1" dirty="0" err="1"/>
              <a:t>iq</a:t>
            </a:r>
            <a:r>
              <a:rPr lang="en-US" sz="2000" b="1" dirty="0"/>
              <a:t>/C = 0</a:t>
            </a:r>
          </a:p>
          <a:p>
            <a:pPr marL="342900" indent="-342900"/>
            <a:endParaRPr lang="en-US" sz="2000" b="1" dirty="0"/>
          </a:p>
          <a:p>
            <a:pPr marL="342900" indent="-342900"/>
            <a:r>
              <a:rPr lang="en-US" sz="2000" b="1" dirty="0"/>
              <a:t>c) P</a:t>
            </a:r>
            <a:r>
              <a:rPr lang="en-US" sz="2000" b="1" baseline="-25000" dirty="0">
                <a:latin typeface="Symbol" pitchFamily="18" charset="2"/>
              </a:rPr>
              <a:t>t</a:t>
            </a:r>
            <a:r>
              <a:rPr lang="en-US" sz="2000" b="1" dirty="0"/>
              <a:t> = </a:t>
            </a:r>
            <a:r>
              <a:rPr lang="en-US" sz="2400" b="1" dirty="0">
                <a:latin typeface="Bradley Hand ITC" pitchFamily="66" charset="0"/>
              </a:rPr>
              <a:t>E</a:t>
            </a:r>
            <a:r>
              <a:rPr lang="en-US" sz="2000" b="1" dirty="0"/>
              <a:t> I    =  120[V] (120[V]/4.26[</a:t>
            </a:r>
            <a:r>
              <a:rPr lang="en-US" sz="2000" b="1" dirty="0">
                <a:latin typeface="Symbol" pitchFamily="18" charset="2"/>
              </a:rPr>
              <a:t>W</a:t>
            </a:r>
            <a:r>
              <a:rPr lang="en-US" sz="2000" b="1" dirty="0"/>
              <a:t>]) = 3.38 [kW]</a:t>
            </a:r>
          </a:p>
          <a:p>
            <a:pPr marL="342900" indent="-342900"/>
            <a:endParaRPr lang="en-US" sz="2000" b="1" dirty="0"/>
          </a:p>
          <a:p>
            <a:pPr marL="342900" indent="-342900"/>
            <a:r>
              <a:rPr lang="en-US" sz="2000" b="1" dirty="0">
                <a:solidFill>
                  <a:srgbClr val="006600"/>
                </a:solidFill>
              </a:rPr>
              <a:t>d) What is the answer to the questions after ‘a long time’?</a:t>
            </a:r>
          </a:p>
          <a:p>
            <a:pPr marL="342900" indent="-342900"/>
            <a:r>
              <a:rPr lang="en-US" sz="2000" b="1" dirty="0">
                <a:solidFill>
                  <a:srgbClr val="006600"/>
                </a:solidFill>
                <a:sym typeface="Wingdings" pitchFamily="2" charset="2"/>
              </a:rPr>
              <a:t>	 all </a:t>
            </a:r>
            <a:r>
              <a:rPr lang="en-US" sz="2000" b="1" dirty="0">
                <a:solidFill>
                  <a:srgbClr val="006600"/>
                </a:solidFill>
                <a:sym typeface="Wingdings" pitchFamily="2" charset="2"/>
              </a:rPr>
              <a:t>zero</a:t>
            </a:r>
          </a:p>
          <a:p>
            <a:pPr marL="342900" indent="-342900"/>
            <a:r>
              <a:rPr lang="en-US" sz="2000" dirty="0"/>
              <a:t>Initially all the power output of the source is dissipated in the resistor. </a:t>
            </a:r>
          </a:p>
          <a:p>
            <a:pPr marL="342900" indent="-342900"/>
            <a:r>
              <a:rPr lang="en-US" sz="2000" dirty="0"/>
              <a:t>After a long time energy is stored in the capacitor but the amount stored </a:t>
            </a:r>
          </a:p>
          <a:p>
            <a:pPr marL="342900" indent="-342900"/>
            <a:r>
              <a:rPr lang="en-US" sz="2000" dirty="0"/>
              <a:t>isn't changing.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8077200" y="2057400"/>
            <a:ext cx="1224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Task</a:t>
            </a:r>
          </a:p>
        </p:txBody>
      </p:sp>
    </p:spTree>
    <p:extLst>
      <p:ext uri="{BB962C8B-B14F-4D97-AF65-F5344CB8AC3E}">
        <p14:creationId xmlns:p14="http://schemas.microsoft.com/office/powerpoint/2010/main" val="5407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Resistivity and Resistance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76962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Properties of material matter too: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metals, at T = const. </a:t>
            </a:r>
            <a:r>
              <a:rPr lang="en-US" sz="2000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sz="2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nq</a:t>
            </a:r>
            <a:r>
              <a:rPr lang="en-US" sz="2000" u="sng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2000" baseline="-25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~ </a:t>
            </a:r>
            <a:r>
              <a:rPr lang="en-US" sz="2000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200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Proportionality constant </a:t>
            </a:r>
            <a:r>
              <a:rPr lang="en-US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resistivity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E/J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000" b="1" dirty="0">
                <a:solidFill>
                  <a:srgbClr val="000000"/>
                </a:solidFill>
              </a:rPr>
              <a:t>Ohm’s law</a:t>
            </a:r>
          </a:p>
        </p:txBody>
      </p:sp>
      <p:pic>
        <p:nvPicPr>
          <p:cNvPr id="54276" name="Picture 4" descr="table_25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971800"/>
            <a:ext cx="7391400" cy="2730500"/>
          </a:xfrm>
          <a:noFill/>
        </p:spPr>
      </p:pic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2498725" y="5824538"/>
            <a:ext cx="5214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ahoma" pitchFamily="34" charset="0"/>
              </a:rPr>
              <a:t>Reciprocal of 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r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 is conductivity</a:t>
            </a:r>
          </a:p>
          <a:p>
            <a:r>
              <a:rPr lang="en-US">
                <a:solidFill>
                  <a:schemeClr val="accent2"/>
                </a:solidFill>
                <a:latin typeface="Tahoma" pitchFamily="34" charset="0"/>
              </a:rPr>
              <a:t>Unit 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r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: [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m] ‘Ohm’ = [(V/m)  / (A/m</a:t>
            </a:r>
            <a:r>
              <a:rPr lang="en-US" baseline="30000">
                <a:solidFill>
                  <a:schemeClr val="accent2"/>
                </a:solidFill>
                <a:latin typeface="Tahoma" pitchFamily="3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)] = [Vm/A]</a:t>
            </a:r>
          </a:p>
        </p:txBody>
      </p:sp>
    </p:spTree>
    <p:extLst>
      <p:ext uri="{BB962C8B-B14F-4D97-AF65-F5344CB8AC3E}">
        <p14:creationId xmlns:p14="http://schemas.microsoft.com/office/powerpoint/2010/main" val="30268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5300" name="Picture 4" descr="eq_25_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5486400" cy="1003300"/>
          </a:xfr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879725" y="490538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ahoma" pitchFamily="34" charset="0"/>
              </a:rPr>
              <a:t>Types of resistivity</a:t>
            </a:r>
          </a:p>
        </p:txBody>
      </p:sp>
      <p:pic>
        <p:nvPicPr>
          <p:cNvPr id="55302" name="Picture 6" descr="Figure25_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1" y="3429001"/>
            <a:ext cx="4265503" cy="3198813"/>
          </a:xfrm>
          <a:noFill/>
        </p:spPr>
      </p:pic>
      <p:pic>
        <p:nvPicPr>
          <p:cNvPr id="7" name="Picture 4" descr="Figure25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4480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90852" name="Picture 4" descr="Figure25_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819150"/>
            <a:ext cx="4191000" cy="3143250"/>
          </a:xfr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918325" y="642939"/>
            <a:ext cx="368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Ask for total current in and </a:t>
            </a:r>
          </a:p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potential at ends of conductor:</a:t>
            </a:r>
          </a:p>
          <a:p>
            <a:r>
              <a:rPr lang="en-US">
                <a:solidFill>
                  <a:schemeClr val="accent2"/>
                </a:solidFill>
                <a:latin typeface="Tahoma" pitchFamily="34" charset="0"/>
              </a:rPr>
              <a:t>Relate value of current to</a:t>
            </a:r>
          </a:p>
          <a:p>
            <a:r>
              <a:rPr lang="en-US">
                <a:solidFill>
                  <a:schemeClr val="accent2"/>
                </a:solidFill>
                <a:latin typeface="Tahoma" pitchFamily="34" charset="0"/>
              </a:rPr>
              <a:t>Potential difference between ends.</a:t>
            </a:r>
          </a:p>
        </p:txBody>
      </p:sp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765926" y="2090739"/>
            <a:ext cx="26130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Tahoma" pitchFamily="34" charset="0"/>
              </a:rPr>
              <a:t>For uniform </a:t>
            </a:r>
            <a:r>
              <a:rPr lang="en-US" u="sng" dirty="0">
                <a:solidFill>
                  <a:srgbClr val="006600"/>
                </a:solidFill>
                <a:latin typeface="Tahoma" pitchFamily="34" charset="0"/>
              </a:rPr>
              <a:t>J</a:t>
            </a:r>
            <a:r>
              <a:rPr lang="en-US" dirty="0">
                <a:solidFill>
                  <a:srgbClr val="006600"/>
                </a:solidFill>
                <a:latin typeface="Tahoma" pitchFamily="34" charset="0"/>
              </a:rPr>
              <a:t>,</a:t>
            </a:r>
            <a:r>
              <a:rPr lang="en-US" u="sng" dirty="0">
                <a:solidFill>
                  <a:srgbClr val="006600"/>
                </a:solidFill>
                <a:latin typeface="Tahoma" pitchFamily="34" charset="0"/>
              </a:rPr>
              <a:t>E</a:t>
            </a:r>
            <a:r>
              <a:rPr lang="en-US" dirty="0">
                <a:solidFill>
                  <a:srgbClr val="006600"/>
                </a:solidFill>
                <a:latin typeface="Tahoma" pitchFamily="34" charset="0"/>
              </a:rPr>
              <a:t> </a:t>
            </a:r>
          </a:p>
          <a:p>
            <a:r>
              <a:rPr lang="en-US" dirty="0">
                <a:solidFill>
                  <a:srgbClr val="006600"/>
                </a:solidFill>
                <a:latin typeface="Tahoma" pitchFamily="34" charset="0"/>
              </a:rPr>
              <a:t>   I = JA and V =EL</a:t>
            </a:r>
            <a:r>
              <a:rPr lang="en-US" dirty="0">
                <a:latin typeface="Tahoma" pitchFamily="34" charset="0"/>
              </a:rPr>
              <a:t> </a:t>
            </a:r>
          </a:p>
          <a:p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with Ohm’s law </a:t>
            </a:r>
            <a:r>
              <a:rPr lang="en-US" u="sng" dirty="0">
                <a:solidFill>
                  <a:srgbClr val="0066FF"/>
                </a:solidFill>
                <a:latin typeface="Tahoma" pitchFamily="34" charset="0"/>
              </a:rPr>
              <a:t>E</a:t>
            </a: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=</a:t>
            </a:r>
            <a:r>
              <a:rPr lang="en-US" dirty="0" err="1">
                <a:solidFill>
                  <a:srgbClr val="0066FF"/>
                </a:solidFill>
                <a:latin typeface="Symbol" pitchFamily="18" charset="2"/>
              </a:rPr>
              <a:t>r</a:t>
            </a:r>
            <a:r>
              <a:rPr lang="en-US" u="sng" dirty="0" err="1">
                <a:solidFill>
                  <a:srgbClr val="0066FF"/>
                </a:solidFill>
                <a:latin typeface="Tahoma" pitchFamily="34" charset="0"/>
              </a:rPr>
              <a:t>J</a:t>
            </a:r>
            <a:endParaRPr lang="en-US" u="sng" dirty="0">
              <a:solidFill>
                <a:srgbClr val="0066FF"/>
              </a:solidFill>
              <a:latin typeface="Tahoma" pitchFamily="34" charset="0"/>
            </a:endParaRPr>
          </a:p>
          <a:p>
            <a:endParaRPr lang="en-US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sym typeface="Wingdings" pitchFamily="2" charset="2"/>
              </a:rPr>
              <a:t>V/L = </a:t>
            </a:r>
            <a:r>
              <a:rPr lang="en-US" dirty="0" err="1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r</a:t>
            </a:r>
            <a:r>
              <a:rPr lang="en-US" dirty="0" err="1">
                <a:solidFill>
                  <a:schemeClr val="accent2"/>
                </a:solidFill>
                <a:latin typeface="Tahoma" pitchFamily="34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  <a:sym typeface="Wingdings" pitchFamily="2" charset="2"/>
              </a:rPr>
              <a:t>/A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6600"/>
                </a:solidFill>
                <a:latin typeface="Tahoma" pitchFamily="34" charset="0"/>
              </a:rPr>
              <a:t>Const. </a:t>
            </a:r>
            <a:r>
              <a:rPr lang="en-US" dirty="0">
                <a:solidFill>
                  <a:srgbClr val="006600"/>
                </a:solidFill>
                <a:latin typeface="Symbol" pitchFamily="18" charset="2"/>
              </a:rPr>
              <a:t>r</a:t>
            </a:r>
            <a:r>
              <a:rPr lang="en-US" dirty="0">
                <a:solidFill>
                  <a:srgbClr val="0066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6600"/>
                </a:solidFill>
                <a:latin typeface="Tahoma" pitchFamily="34" charset="0"/>
                <a:sym typeface="Wingdings" pitchFamily="2" charset="2"/>
              </a:rPr>
              <a:t> I ~ V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‘resistance’ R = V/I </a:t>
            </a: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[</a:t>
            </a:r>
            <a:r>
              <a:rPr lang="en-US" dirty="0">
                <a:solidFill>
                  <a:srgbClr val="0066FF"/>
                </a:solidFill>
                <a:latin typeface="Symbol" pitchFamily="18" charset="2"/>
              </a:rPr>
              <a:t>W</a:t>
            </a: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]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2193926" y="4224339"/>
            <a:ext cx="10271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r"/>
            </a:pPr>
            <a:r>
              <a:rPr lang="en-US">
                <a:solidFill>
                  <a:srgbClr val="0066FF"/>
                </a:solidFill>
                <a:latin typeface="Tahoma" pitchFamily="34" charset="0"/>
              </a:rPr>
              <a:t> vs. R</a:t>
            </a:r>
          </a:p>
          <a:p>
            <a:pPr>
              <a:buFont typeface="Symbol" pitchFamily="18" charset="2"/>
              <a:buNone/>
            </a:pPr>
            <a:endParaRPr lang="en-US">
              <a:solidFill>
                <a:srgbClr val="0066FF"/>
              </a:solidFill>
              <a:latin typeface="Tahoma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R =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r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L/A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3489325" y="4986339"/>
            <a:ext cx="1373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ahoma" pitchFamily="34" charset="0"/>
              </a:rPr>
              <a:t>R = V/I</a:t>
            </a:r>
          </a:p>
          <a:p>
            <a:r>
              <a:rPr lang="en-US">
                <a:solidFill>
                  <a:srgbClr val="FF99CC"/>
                </a:solidFill>
                <a:latin typeface="Tahoma" pitchFamily="34" charset="0"/>
              </a:rPr>
              <a:t>   V = R I</a:t>
            </a:r>
          </a:p>
          <a:p>
            <a:r>
              <a:rPr lang="en-US">
                <a:solidFill>
                  <a:srgbClr val="36D7E8"/>
                </a:solidFill>
                <a:latin typeface="Tahoma" pitchFamily="34" charset="0"/>
              </a:rPr>
              <a:t>      I = V/R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79726" y="15875"/>
            <a:ext cx="1170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632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90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0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90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90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90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90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90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90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90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90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90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0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794125" y="396875"/>
            <a:ext cx="2086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</a:rPr>
              <a:t>Electromotive Force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803525" y="1077913"/>
            <a:ext cx="7258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Steady currents require circuits: closed loops of conducting material</a:t>
            </a:r>
          </a:p>
          <a:p>
            <a:r>
              <a:rPr lang="en-US" sz="2000">
                <a:solidFill>
                  <a:schemeClr val="bg2"/>
                </a:solidFill>
              </a:rPr>
              <a:t>otherwise current dies down after short time</a:t>
            </a:r>
          </a:p>
        </p:txBody>
      </p:sp>
      <p:pic>
        <p:nvPicPr>
          <p:cNvPr id="595974" name="Picture 6" descr="Figure25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2117725" y="2627313"/>
            <a:ext cx="32077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Charges which do a full loop</a:t>
            </a:r>
          </a:p>
          <a:p>
            <a:r>
              <a:rPr lang="en-US">
                <a:solidFill>
                  <a:srgbClr val="006600"/>
                </a:solidFill>
              </a:rPr>
              <a:t>must have unchanged potential</a:t>
            </a:r>
          </a:p>
          <a:p>
            <a:r>
              <a:rPr lang="en-US">
                <a:solidFill>
                  <a:srgbClr val="006600"/>
                </a:solidFill>
              </a:rPr>
              <a:t>energy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Resistance always </a:t>
            </a:r>
            <a:r>
              <a:rPr lang="en-US" i="1">
                <a:solidFill>
                  <a:srgbClr val="006600"/>
                </a:solidFill>
              </a:rPr>
              <a:t>reduces</a:t>
            </a:r>
            <a:r>
              <a:rPr lang="en-US">
                <a:solidFill>
                  <a:srgbClr val="006600"/>
                </a:solidFill>
              </a:rPr>
              <a:t> U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A part of circuit is needed which</a:t>
            </a:r>
          </a:p>
          <a:p>
            <a:r>
              <a:rPr lang="en-US" i="1">
                <a:solidFill>
                  <a:srgbClr val="006600"/>
                </a:solidFill>
              </a:rPr>
              <a:t>increases</a:t>
            </a:r>
            <a:r>
              <a:rPr lang="en-US">
                <a:solidFill>
                  <a:srgbClr val="006600"/>
                </a:solidFill>
              </a:rPr>
              <a:t> U again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This is done by the emf.</a:t>
            </a:r>
          </a:p>
          <a:p>
            <a:r>
              <a:rPr lang="en-US">
                <a:solidFill>
                  <a:srgbClr val="006600"/>
                </a:solidFill>
              </a:rPr>
              <a:t>Note that it is NOT a force but</a:t>
            </a:r>
          </a:p>
          <a:p>
            <a:r>
              <a:rPr lang="en-US">
                <a:solidFill>
                  <a:srgbClr val="006600"/>
                </a:solidFill>
              </a:rPr>
              <a:t>a potential!</a:t>
            </a:r>
          </a:p>
        </p:txBody>
      </p:sp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2498726" y="6100764"/>
            <a:ext cx="6494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FF"/>
                </a:solidFill>
              </a:rPr>
              <a:t>First, we consider ideal sources (emf) : V</a:t>
            </a:r>
            <a:r>
              <a:rPr lang="en-US" sz="2400" baseline="-25000">
                <a:solidFill>
                  <a:srgbClr val="0066FF"/>
                </a:solidFill>
              </a:rPr>
              <a:t>ab</a:t>
            </a:r>
            <a:r>
              <a:rPr lang="en-US" sz="2400">
                <a:solidFill>
                  <a:srgbClr val="0066FF"/>
                </a:solidFill>
              </a:rPr>
              <a:t> = </a:t>
            </a:r>
            <a:r>
              <a:rPr lang="en-US" sz="2400" b="1">
                <a:solidFill>
                  <a:srgbClr val="0066FF"/>
                </a:solidFill>
                <a:latin typeface="Bradley Hand ITC" pitchFamily="66" charset="0"/>
              </a:rPr>
              <a:t>E  </a:t>
            </a:r>
            <a:r>
              <a:rPr lang="en-US" sz="2400">
                <a:solidFill>
                  <a:srgbClr val="0066FF"/>
                </a:solidFill>
              </a:rPr>
              <a:t>= IR</a:t>
            </a:r>
            <a:endParaRPr lang="en-US" sz="2400">
              <a:solidFill>
                <a:srgbClr val="0066FF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5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59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59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1444" name="Picture 4" descr="Figure25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Figure25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005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3108325" y="3694113"/>
            <a:ext cx="66191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I is not used up while flowing from + to –</a:t>
            </a:r>
          </a:p>
          <a:p>
            <a:r>
              <a:rPr lang="en-US">
                <a:solidFill>
                  <a:srgbClr val="006600"/>
                </a:solidFill>
              </a:rPr>
              <a:t>I is the same everywhere in the circuit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Emf can be battery (chemical), photovoltaic (sun energy/chemical),</a:t>
            </a:r>
          </a:p>
          <a:p>
            <a:r>
              <a:rPr lang="en-US">
                <a:solidFill>
                  <a:schemeClr val="bg1"/>
                </a:solidFill>
              </a:rPr>
              <a:t>from other circuit (electrical), every unit which can create em energy</a:t>
            </a:r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2346325" y="5522913"/>
            <a:ext cx="5308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EMF sources usually possess Internal Resistance. Then,</a:t>
            </a:r>
          </a:p>
          <a:p>
            <a:r>
              <a:rPr lang="en-US">
                <a:solidFill>
                  <a:schemeClr val="bg2"/>
                </a:solidFill>
              </a:rPr>
              <a:t>   V</a:t>
            </a:r>
            <a:r>
              <a:rPr lang="en-US" baseline="-25000">
                <a:solidFill>
                  <a:schemeClr val="bg2"/>
                </a:solidFill>
              </a:rPr>
              <a:t>ab</a:t>
            </a:r>
            <a:r>
              <a:rPr lang="en-US">
                <a:solidFill>
                  <a:schemeClr val="bg2"/>
                </a:solidFill>
              </a:rPr>
              <a:t> =  </a:t>
            </a:r>
            <a:r>
              <a:rPr lang="en-US" sz="2400" b="1">
                <a:solidFill>
                  <a:schemeClr val="bg2"/>
                </a:solidFill>
                <a:latin typeface="Bradley Hand ITC" pitchFamily="66" charset="0"/>
              </a:rPr>
              <a:t>E</a:t>
            </a:r>
            <a:r>
              <a:rPr lang="en-US">
                <a:solidFill>
                  <a:schemeClr val="bg2"/>
                </a:solidFill>
              </a:rPr>
              <a:t> – Ir  and I = </a:t>
            </a:r>
            <a:r>
              <a:rPr lang="en-US" sz="2400" b="1">
                <a:solidFill>
                  <a:schemeClr val="bg2"/>
                </a:solidFill>
                <a:latin typeface="Bradley Hand ITC" pitchFamily="66" charset="0"/>
              </a:rPr>
              <a:t>E</a:t>
            </a:r>
            <a:r>
              <a:rPr lang="en-US">
                <a:solidFill>
                  <a:schemeClr val="bg2"/>
                </a:solidFill>
              </a:rPr>
              <a:t>/(R+r)</a:t>
            </a:r>
          </a:p>
        </p:txBody>
      </p:sp>
    </p:spTree>
    <p:extLst>
      <p:ext uri="{BB962C8B-B14F-4D97-AF65-F5344CB8AC3E}">
        <p14:creationId xmlns:p14="http://schemas.microsoft.com/office/powerpoint/2010/main" val="4793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Resistor networks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18500" name="Picture 4" descr="Figure26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01" name="Picture 5" descr="eq_26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943601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02" name="Picture 6" descr="eq_26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364" y="5943600"/>
            <a:ext cx="42116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2879726" y="2906713"/>
            <a:ext cx="5457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Careful: opposite to capacitor series/parallel rules!</a:t>
            </a:r>
          </a:p>
        </p:txBody>
      </p:sp>
    </p:spTree>
    <p:extLst>
      <p:ext uri="{BB962C8B-B14F-4D97-AF65-F5344CB8AC3E}">
        <p14:creationId xmlns:p14="http://schemas.microsoft.com/office/powerpoint/2010/main" val="21860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2034</Words>
  <Application>Microsoft Office PowerPoint</Application>
  <PresentationFormat>Widescreen</PresentationFormat>
  <Paragraphs>415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Bradley Hand ITC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Circuits I </vt:lpstr>
      <vt:lpstr>Moving charges: Electric Current</vt:lpstr>
      <vt:lpstr> </vt:lpstr>
      <vt:lpstr>Resistivity and Resistance</vt:lpstr>
      <vt:lpstr> </vt:lpstr>
      <vt:lpstr> </vt:lpstr>
      <vt:lpstr> </vt:lpstr>
      <vt:lpstr>  </vt:lpstr>
      <vt:lpstr>Resistor networks</vt:lpstr>
      <vt:lpstr> </vt:lpstr>
      <vt:lpstr>Energy and Power in Circuits</vt:lpstr>
      <vt:lpstr>Combining Measuring Instruments</vt:lpstr>
      <vt:lpstr> </vt:lpstr>
      <vt:lpstr> </vt:lpstr>
      <vt:lpstr> </vt:lpstr>
      <vt:lpstr> </vt:lpstr>
      <vt:lpstr>  </vt:lpstr>
      <vt:lpstr> </vt:lpstr>
      <vt:lpstr> </vt:lpstr>
      <vt:lpstr>Capacitor Networks</vt:lpstr>
      <vt:lpstr> </vt:lpstr>
      <vt:lpstr> </vt:lpstr>
      <vt:lpstr>Energy Storage in Capacitors</vt:lpstr>
      <vt:lpstr> </vt:lpstr>
      <vt:lpstr>Other common geometries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I </dc:title>
  <dc:creator>Rudiger Theodor Michalak</dc:creator>
  <cp:lastModifiedBy>Rudiger Theodor Michalak</cp:lastModifiedBy>
  <cp:revision>1</cp:revision>
  <dcterms:created xsi:type="dcterms:W3CDTF">2025-05-27T17:14:53Z</dcterms:created>
  <dcterms:modified xsi:type="dcterms:W3CDTF">2025-05-27T17:15:15Z</dcterms:modified>
</cp:coreProperties>
</file>